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692" r:id="rId4"/>
    <p:sldMasterId id="2147483702" r:id="rId5"/>
    <p:sldMasterId id="2147483709" r:id="rId6"/>
  </p:sldMasterIdLst>
  <p:notesMasterIdLst>
    <p:notesMasterId r:id="rId31"/>
  </p:notesMasterIdLst>
  <p:sldIdLst>
    <p:sldId id="256" r:id="rId7"/>
    <p:sldId id="4259" r:id="rId8"/>
    <p:sldId id="4281" r:id="rId9"/>
    <p:sldId id="792" r:id="rId10"/>
    <p:sldId id="789" r:id="rId11"/>
    <p:sldId id="4205" r:id="rId12"/>
    <p:sldId id="4293" r:id="rId13"/>
    <p:sldId id="4268" r:id="rId14"/>
    <p:sldId id="4210" r:id="rId15"/>
    <p:sldId id="305" r:id="rId16"/>
    <p:sldId id="306" r:id="rId17"/>
    <p:sldId id="4223" r:id="rId18"/>
    <p:sldId id="4206" r:id="rId19"/>
    <p:sldId id="4278" r:id="rId20"/>
    <p:sldId id="4280" r:id="rId21"/>
    <p:sldId id="4282" r:id="rId22"/>
    <p:sldId id="279" r:id="rId23"/>
    <p:sldId id="4292" r:id="rId24"/>
    <p:sldId id="833" r:id="rId25"/>
    <p:sldId id="4291" r:id="rId26"/>
    <p:sldId id="4177" r:id="rId27"/>
    <p:sldId id="4294" r:id="rId28"/>
    <p:sldId id="4295" r:id="rId29"/>
    <p:sldId id="4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FF200-2689-405D-B723-FC6926ED5144}" v="14" dt="2026-01-19T20:29:39.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60" autoAdjust="0"/>
  </p:normalViewPr>
  <p:slideViewPr>
    <p:cSldViewPr snapToGrid="0">
      <p:cViewPr varScale="1">
        <p:scale>
          <a:sx n="106" d="100"/>
          <a:sy n="106" d="100"/>
        </p:scale>
        <p:origin x="575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CED472-A4D5-4374-B9D3-6318B6938AC1}" type="doc">
      <dgm:prSet loTypeId="urn:microsoft.com/office/officeart/2005/8/layout/vList2" loCatId="list" qsTypeId="urn:microsoft.com/office/officeart/2005/8/quickstyle/simple2" qsCatId="simple" csTypeId="urn:microsoft.com/office/officeart/2005/8/colors/accent5_2" csCatId="accent5" phldr="1"/>
      <dgm:spPr/>
      <dgm:t>
        <a:bodyPr/>
        <a:lstStyle/>
        <a:p>
          <a:endParaRPr lang="en-US"/>
        </a:p>
      </dgm:t>
    </dgm:pt>
    <dgm:pt modelId="{7F4DC2B7-93D6-48D4-BC94-DB58FBCBDC85}">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“Social policy is health policy”</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0B5C246C-60E7-4806-8284-B72CCC85F549}" type="parTrans" cxnId="{73953CF2-3479-4DD0-8816-0F6B34C45A94}">
      <dgm:prSet/>
      <dgm:spPr/>
      <dgm:t>
        <a:bodyPr/>
        <a:lstStyle/>
        <a:p>
          <a:endParaRPr lang="en-US"/>
        </a:p>
      </dgm:t>
    </dgm:pt>
    <dgm:pt modelId="{66B2F6EB-047A-467F-9E54-3F3C91F36AB8}" type="sibTrans" cxnId="{73953CF2-3479-4DD0-8816-0F6B34C45A94}">
      <dgm:prSet/>
      <dgm:spPr/>
      <dgm:t>
        <a:bodyPr/>
        <a:lstStyle/>
        <a:p>
          <a:endParaRPr lang="en-US"/>
        </a:p>
      </dgm:t>
    </dgm:pt>
    <dgm:pt modelId="{7408CCB5-F03F-458B-A882-C864B87B39D7}">
      <dgm:prSet/>
      <dgm:spPr/>
      <dgm:t>
        <a:bodyPr/>
        <a:lstStyle/>
        <a:p>
          <a:r>
            <a:rPr lang="en-US" b="1" i="0" dirty="0"/>
            <a:t>Segregation</a:t>
          </a:r>
          <a:r>
            <a:rPr lang="en-US" b="0" i="0" dirty="0"/>
            <a:t> is the spatial separation of people along any possible dimension of human difference</a:t>
          </a:r>
        </a:p>
        <a:p>
          <a:r>
            <a:rPr lang="en-US" b="0" i="0" dirty="0">
              <a:latin typeface="Calibri" panose="020F0502020204030204" pitchFamily="34" charset="0"/>
              <a:ea typeface="Calibri" panose="020F0502020204030204" pitchFamily="34" charset="0"/>
              <a:cs typeface="Calibri" panose="020F0502020204030204" pitchFamily="34" charset="0"/>
            </a:rPr>
            <a:t>De Jure v De Facto Segregation</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370598E4-8EB6-49D7-A9E0-69E00E673182}" type="parTrans" cxnId="{C4EA2B91-2B2B-428E-BF8C-7478CC4695E8}">
      <dgm:prSet/>
      <dgm:spPr/>
      <dgm:t>
        <a:bodyPr/>
        <a:lstStyle/>
        <a:p>
          <a:endParaRPr lang="en-US"/>
        </a:p>
      </dgm:t>
    </dgm:pt>
    <dgm:pt modelId="{903ACF34-68C2-4894-856E-FFFFCAAEA315}" type="sibTrans" cxnId="{C4EA2B91-2B2B-428E-BF8C-7478CC4695E8}">
      <dgm:prSet/>
      <dgm:spPr/>
      <dgm:t>
        <a:bodyPr/>
        <a:lstStyle/>
        <a:p>
          <a:endParaRPr lang="en-US"/>
        </a:p>
      </dgm:t>
    </dgm:pt>
    <dgm:pt modelId="{87DF894A-7218-4EB7-AD9E-5CEDDE6414AF}">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The Six Pillars of Segregation created by government (in)action</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00524E3E-1A0D-4FA2-A5D1-8024D3400F4A}" type="parTrans" cxnId="{2298D142-CD23-43B8-B082-46989D551B5D}">
      <dgm:prSet/>
      <dgm:spPr/>
      <dgm:t>
        <a:bodyPr/>
        <a:lstStyle/>
        <a:p>
          <a:endParaRPr lang="en-US"/>
        </a:p>
      </dgm:t>
    </dgm:pt>
    <dgm:pt modelId="{846DE68D-7636-461C-AAF7-8BEF80503511}" type="sibTrans" cxnId="{2298D142-CD23-43B8-B082-46989D551B5D}">
      <dgm:prSet/>
      <dgm:spPr/>
      <dgm:t>
        <a:bodyPr/>
        <a:lstStyle/>
        <a:p>
          <a:endParaRPr lang="en-US"/>
        </a:p>
      </dgm:t>
    </dgm:pt>
    <dgm:pt modelId="{B61B5C46-2DE3-48FE-8B45-9AE915783393}">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Restrictive Covenants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409946DB-A581-414B-9145-C5B64B6A4AA4}" type="parTrans" cxnId="{64BF5062-8497-4C97-8202-BDE8AAAF7F12}">
      <dgm:prSet/>
      <dgm:spPr/>
      <dgm:t>
        <a:bodyPr/>
        <a:lstStyle/>
        <a:p>
          <a:endParaRPr lang="en-US"/>
        </a:p>
      </dgm:t>
    </dgm:pt>
    <dgm:pt modelId="{4A050C5D-DB44-4399-B7F2-DB4B35317FBC}" type="sibTrans" cxnId="{64BF5062-8497-4C97-8202-BDE8AAAF7F12}">
      <dgm:prSet/>
      <dgm:spPr/>
      <dgm:t>
        <a:bodyPr/>
        <a:lstStyle/>
        <a:p>
          <a:endParaRPr lang="en-US"/>
        </a:p>
      </dgm:t>
    </dgm:pt>
    <dgm:pt modelId="{09076D1E-4450-4855-9F3E-C258627C883B}">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Discriminatory Real Estate Practices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B61A5841-5206-473B-82CE-C500B13B55F7}" type="parTrans" cxnId="{FC4F4431-5D56-4F39-8685-20423342B551}">
      <dgm:prSet/>
      <dgm:spPr/>
      <dgm:t>
        <a:bodyPr/>
        <a:lstStyle/>
        <a:p>
          <a:endParaRPr lang="en-US"/>
        </a:p>
      </dgm:t>
    </dgm:pt>
    <dgm:pt modelId="{09369CDE-B213-4198-818C-62F2248D03CD}" type="sibTrans" cxnId="{FC4F4431-5D56-4F39-8685-20423342B551}">
      <dgm:prSet/>
      <dgm:spPr/>
      <dgm:t>
        <a:bodyPr/>
        <a:lstStyle/>
        <a:p>
          <a:endParaRPr lang="en-US"/>
        </a:p>
      </dgm:t>
    </dgm:pt>
    <dgm:pt modelId="{C179C938-81ED-498A-8E55-23EEB054A6D8}">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Redlining</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839DBB6C-5378-4B1F-8CE7-AC50D065100E}" type="parTrans" cxnId="{F5A03830-A358-4297-A378-958CE2B127B0}">
      <dgm:prSet/>
      <dgm:spPr/>
      <dgm:t>
        <a:bodyPr/>
        <a:lstStyle/>
        <a:p>
          <a:endParaRPr lang="en-US"/>
        </a:p>
      </dgm:t>
    </dgm:pt>
    <dgm:pt modelId="{E4A0B7A9-A968-4493-8D63-DEC75787F8EE}" type="sibTrans" cxnId="{F5A03830-A358-4297-A378-958CE2B127B0}">
      <dgm:prSet/>
      <dgm:spPr/>
      <dgm:t>
        <a:bodyPr/>
        <a:lstStyle/>
        <a:p>
          <a:endParaRPr lang="en-US"/>
        </a:p>
      </dgm:t>
    </dgm:pt>
    <dgm:pt modelId="{9EB584F9-5BAC-4DF6-97FB-95F597DC4853}">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Zoning</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88B83C54-C706-458E-9D34-03AA5506F844}" type="parTrans" cxnId="{CCB8EA17-4E98-4FA9-AEE3-5636ED08F0E3}">
      <dgm:prSet/>
      <dgm:spPr/>
      <dgm:t>
        <a:bodyPr/>
        <a:lstStyle/>
        <a:p>
          <a:endParaRPr lang="en-US"/>
        </a:p>
      </dgm:t>
    </dgm:pt>
    <dgm:pt modelId="{4A776A7B-C0AD-4547-8C71-18AE2F6299D3}" type="sibTrans" cxnId="{CCB8EA17-4E98-4FA9-AEE3-5636ED08F0E3}">
      <dgm:prSet/>
      <dgm:spPr/>
      <dgm:t>
        <a:bodyPr/>
        <a:lstStyle/>
        <a:p>
          <a:endParaRPr lang="en-US"/>
        </a:p>
      </dgm:t>
    </dgm:pt>
    <dgm:pt modelId="{03D63770-A8C6-4870-936E-DDDDAE2ED287}">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Urban Renewal &amp; Highway Construction</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BE06CC5E-E372-40D6-A1AB-E0F2DF2B99D6}" type="parTrans" cxnId="{98E3D0F6-FC09-448E-8469-23FD4476AC4A}">
      <dgm:prSet/>
      <dgm:spPr/>
      <dgm:t>
        <a:bodyPr/>
        <a:lstStyle/>
        <a:p>
          <a:endParaRPr lang="en-US"/>
        </a:p>
      </dgm:t>
    </dgm:pt>
    <dgm:pt modelId="{AB5D8D4F-D4AF-4E6D-8509-11D4C5C97225}" type="sibTrans" cxnId="{98E3D0F6-FC09-448E-8469-23FD4476AC4A}">
      <dgm:prSet/>
      <dgm:spPr/>
      <dgm:t>
        <a:bodyPr/>
        <a:lstStyle/>
        <a:p>
          <a:endParaRPr lang="en-US"/>
        </a:p>
      </dgm:t>
    </dgm:pt>
    <dgm:pt modelId="{CFE8ABDD-782A-40C4-ADAE-C138DF2C824A}">
      <dgm:prSe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Violence &amp; Victimization</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B8305BC8-89D3-45F1-B229-40CB4617CCE6}" type="parTrans" cxnId="{E434D151-CE50-48B6-ABD5-9D71221B65E6}">
      <dgm:prSet/>
      <dgm:spPr/>
      <dgm:t>
        <a:bodyPr/>
        <a:lstStyle/>
        <a:p>
          <a:endParaRPr lang="en-US"/>
        </a:p>
      </dgm:t>
    </dgm:pt>
    <dgm:pt modelId="{4FE0FF3D-E1E9-4EE3-8D2C-7D2128365CCE}" type="sibTrans" cxnId="{E434D151-CE50-48B6-ABD5-9D71221B65E6}">
      <dgm:prSet/>
      <dgm:spPr/>
      <dgm:t>
        <a:bodyPr/>
        <a:lstStyle/>
        <a:p>
          <a:endParaRPr lang="en-US"/>
        </a:p>
      </dgm:t>
    </dgm:pt>
    <dgm:pt modelId="{000EEFC8-4ED9-4204-99F5-15FE9CC6B57F}" type="pres">
      <dgm:prSet presAssocID="{CFCED472-A4D5-4374-B9D3-6318B6938AC1}" presName="linear" presStyleCnt="0">
        <dgm:presLayoutVars>
          <dgm:animLvl val="lvl"/>
          <dgm:resizeHandles val="exact"/>
        </dgm:presLayoutVars>
      </dgm:prSet>
      <dgm:spPr/>
    </dgm:pt>
    <dgm:pt modelId="{EF695516-1019-405E-B882-94E04BCEF048}" type="pres">
      <dgm:prSet presAssocID="{7F4DC2B7-93D6-48D4-BC94-DB58FBCBDC85}" presName="parentText" presStyleLbl="node1" presStyleIdx="0" presStyleCnt="3">
        <dgm:presLayoutVars>
          <dgm:chMax val="0"/>
          <dgm:bulletEnabled val="1"/>
        </dgm:presLayoutVars>
      </dgm:prSet>
      <dgm:spPr/>
    </dgm:pt>
    <dgm:pt modelId="{C41B35D7-8AD2-471A-88BC-765BA9DFD45E}" type="pres">
      <dgm:prSet presAssocID="{66B2F6EB-047A-467F-9E54-3F3C91F36AB8}" presName="spacer" presStyleCnt="0"/>
      <dgm:spPr/>
    </dgm:pt>
    <dgm:pt modelId="{AA71240E-39D6-4FA5-B54C-9477F3128A6B}" type="pres">
      <dgm:prSet presAssocID="{7408CCB5-F03F-458B-A882-C864B87B39D7}" presName="parentText" presStyleLbl="node1" presStyleIdx="1" presStyleCnt="3">
        <dgm:presLayoutVars>
          <dgm:chMax val="0"/>
          <dgm:bulletEnabled val="1"/>
        </dgm:presLayoutVars>
      </dgm:prSet>
      <dgm:spPr/>
    </dgm:pt>
    <dgm:pt modelId="{A2389ADC-FBC6-4DDA-A6BF-0C12BCB530C3}" type="pres">
      <dgm:prSet presAssocID="{903ACF34-68C2-4894-856E-FFFFCAAEA315}" presName="spacer" presStyleCnt="0"/>
      <dgm:spPr/>
    </dgm:pt>
    <dgm:pt modelId="{67F942F5-DC52-42CE-8E28-C2E85736489A}" type="pres">
      <dgm:prSet presAssocID="{87DF894A-7218-4EB7-AD9E-5CEDDE6414AF}" presName="parentText" presStyleLbl="node1" presStyleIdx="2" presStyleCnt="3">
        <dgm:presLayoutVars>
          <dgm:chMax val="0"/>
          <dgm:bulletEnabled val="1"/>
        </dgm:presLayoutVars>
      </dgm:prSet>
      <dgm:spPr/>
    </dgm:pt>
    <dgm:pt modelId="{BAD06180-75CB-4348-B33F-88D6D2AFF9F8}" type="pres">
      <dgm:prSet presAssocID="{87DF894A-7218-4EB7-AD9E-5CEDDE6414AF}" presName="childText" presStyleLbl="revTx" presStyleIdx="0" presStyleCnt="1">
        <dgm:presLayoutVars>
          <dgm:bulletEnabled val="1"/>
        </dgm:presLayoutVars>
      </dgm:prSet>
      <dgm:spPr/>
    </dgm:pt>
  </dgm:ptLst>
  <dgm:cxnLst>
    <dgm:cxn modelId="{6420B008-9F74-4493-A49F-27B000FB0898}" type="presOf" srcId="{7F4DC2B7-93D6-48D4-BC94-DB58FBCBDC85}" destId="{EF695516-1019-405E-B882-94E04BCEF048}" srcOrd="0" destOrd="0" presId="urn:microsoft.com/office/officeart/2005/8/layout/vList2"/>
    <dgm:cxn modelId="{1FEAE312-7340-4142-B063-7467CE7DE1B2}" type="presOf" srcId="{C179C938-81ED-498A-8E55-23EEB054A6D8}" destId="{BAD06180-75CB-4348-B33F-88D6D2AFF9F8}" srcOrd="0" destOrd="2" presId="urn:microsoft.com/office/officeart/2005/8/layout/vList2"/>
    <dgm:cxn modelId="{CCB8EA17-4E98-4FA9-AEE3-5636ED08F0E3}" srcId="{87DF894A-7218-4EB7-AD9E-5CEDDE6414AF}" destId="{9EB584F9-5BAC-4DF6-97FB-95F597DC4853}" srcOrd="3" destOrd="0" parTransId="{88B83C54-C706-458E-9D34-03AA5506F844}" sibTransId="{4A776A7B-C0AD-4547-8C71-18AE2F6299D3}"/>
    <dgm:cxn modelId="{F5A03830-A358-4297-A378-958CE2B127B0}" srcId="{87DF894A-7218-4EB7-AD9E-5CEDDE6414AF}" destId="{C179C938-81ED-498A-8E55-23EEB054A6D8}" srcOrd="2" destOrd="0" parTransId="{839DBB6C-5378-4B1F-8CE7-AC50D065100E}" sibTransId="{E4A0B7A9-A968-4493-8D63-DEC75787F8EE}"/>
    <dgm:cxn modelId="{FC4F4431-5D56-4F39-8685-20423342B551}" srcId="{87DF894A-7218-4EB7-AD9E-5CEDDE6414AF}" destId="{09076D1E-4450-4855-9F3E-C258627C883B}" srcOrd="1" destOrd="0" parTransId="{B61A5841-5206-473B-82CE-C500B13B55F7}" sibTransId="{09369CDE-B213-4198-818C-62F2248D03CD}"/>
    <dgm:cxn modelId="{F6265661-19FC-4BF2-A7D0-E54BE0ADF5EF}" type="presOf" srcId="{87DF894A-7218-4EB7-AD9E-5CEDDE6414AF}" destId="{67F942F5-DC52-42CE-8E28-C2E85736489A}" srcOrd="0" destOrd="0" presId="urn:microsoft.com/office/officeart/2005/8/layout/vList2"/>
    <dgm:cxn modelId="{CEE6F241-C233-4A05-B5C7-98799F1083C7}" type="presOf" srcId="{03D63770-A8C6-4870-936E-DDDDAE2ED287}" destId="{BAD06180-75CB-4348-B33F-88D6D2AFF9F8}" srcOrd="0" destOrd="4" presId="urn:microsoft.com/office/officeart/2005/8/layout/vList2"/>
    <dgm:cxn modelId="{64BF5062-8497-4C97-8202-BDE8AAAF7F12}" srcId="{87DF894A-7218-4EB7-AD9E-5CEDDE6414AF}" destId="{B61B5C46-2DE3-48FE-8B45-9AE915783393}" srcOrd="0" destOrd="0" parTransId="{409946DB-A581-414B-9145-C5B64B6A4AA4}" sibTransId="{4A050C5D-DB44-4399-B7F2-DB4B35317FBC}"/>
    <dgm:cxn modelId="{2298D142-CD23-43B8-B082-46989D551B5D}" srcId="{CFCED472-A4D5-4374-B9D3-6318B6938AC1}" destId="{87DF894A-7218-4EB7-AD9E-5CEDDE6414AF}" srcOrd="2" destOrd="0" parTransId="{00524E3E-1A0D-4FA2-A5D1-8024D3400F4A}" sibTransId="{846DE68D-7636-461C-AAF7-8BEF80503511}"/>
    <dgm:cxn modelId="{0F74BB4D-4C8A-4387-9654-178D52F041A4}" type="presOf" srcId="{7408CCB5-F03F-458B-A882-C864B87B39D7}" destId="{AA71240E-39D6-4FA5-B54C-9477F3128A6B}" srcOrd="0" destOrd="0" presId="urn:microsoft.com/office/officeart/2005/8/layout/vList2"/>
    <dgm:cxn modelId="{E434D151-CE50-48B6-ABD5-9D71221B65E6}" srcId="{87DF894A-7218-4EB7-AD9E-5CEDDE6414AF}" destId="{CFE8ABDD-782A-40C4-ADAE-C138DF2C824A}" srcOrd="5" destOrd="0" parTransId="{B8305BC8-89D3-45F1-B229-40CB4617CCE6}" sibTransId="{4FE0FF3D-E1E9-4EE3-8D2C-7D2128365CCE}"/>
    <dgm:cxn modelId="{01A3387D-52D7-4887-B068-1018B7105DED}" type="presOf" srcId="{CFE8ABDD-782A-40C4-ADAE-C138DF2C824A}" destId="{BAD06180-75CB-4348-B33F-88D6D2AFF9F8}" srcOrd="0" destOrd="5" presId="urn:microsoft.com/office/officeart/2005/8/layout/vList2"/>
    <dgm:cxn modelId="{F5369683-471D-468D-B225-0AD734F35CC2}" type="presOf" srcId="{B61B5C46-2DE3-48FE-8B45-9AE915783393}" destId="{BAD06180-75CB-4348-B33F-88D6D2AFF9F8}" srcOrd="0" destOrd="0" presId="urn:microsoft.com/office/officeart/2005/8/layout/vList2"/>
    <dgm:cxn modelId="{C4EA2B91-2B2B-428E-BF8C-7478CC4695E8}" srcId="{CFCED472-A4D5-4374-B9D3-6318B6938AC1}" destId="{7408CCB5-F03F-458B-A882-C864B87B39D7}" srcOrd="1" destOrd="0" parTransId="{370598E4-8EB6-49D7-A9E0-69E00E673182}" sibTransId="{903ACF34-68C2-4894-856E-FFFFCAAEA315}"/>
    <dgm:cxn modelId="{05EA289F-7818-4BE1-9878-40259FC1132C}" type="presOf" srcId="{9EB584F9-5BAC-4DF6-97FB-95F597DC4853}" destId="{BAD06180-75CB-4348-B33F-88D6D2AFF9F8}" srcOrd="0" destOrd="3" presId="urn:microsoft.com/office/officeart/2005/8/layout/vList2"/>
    <dgm:cxn modelId="{3EC9F2AD-7593-47EA-912A-06435E966A50}" type="presOf" srcId="{09076D1E-4450-4855-9F3E-C258627C883B}" destId="{BAD06180-75CB-4348-B33F-88D6D2AFF9F8}" srcOrd="0" destOrd="1" presId="urn:microsoft.com/office/officeart/2005/8/layout/vList2"/>
    <dgm:cxn modelId="{B2ABF6DB-28EE-4DA4-95FD-E0F61672D39A}" type="presOf" srcId="{CFCED472-A4D5-4374-B9D3-6318B6938AC1}" destId="{000EEFC8-4ED9-4204-99F5-15FE9CC6B57F}" srcOrd="0" destOrd="0" presId="urn:microsoft.com/office/officeart/2005/8/layout/vList2"/>
    <dgm:cxn modelId="{73953CF2-3479-4DD0-8816-0F6B34C45A94}" srcId="{CFCED472-A4D5-4374-B9D3-6318B6938AC1}" destId="{7F4DC2B7-93D6-48D4-BC94-DB58FBCBDC85}" srcOrd="0" destOrd="0" parTransId="{0B5C246C-60E7-4806-8284-B72CCC85F549}" sibTransId="{66B2F6EB-047A-467F-9E54-3F3C91F36AB8}"/>
    <dgm:cxn modelId="{98E3D0F6-FC09-448E-8469-23FD4476AC4A}" srcId="{87DF894A-7218-4EB7-AD9E-5CEDDE6414AF}" destId="{03D63770-A8C6-4870-936E-DDDDAE2ED287}" srcOrd="4" destOrd="0" parTransId="{BE06CC5E-E372-40D6-A1AB-E0F2DF2B99D6}" sibTransId="{AB5D8D4F-D4AF-4E6D-8509-11D4C5C97225}"/>
    <dgm:cxn modelId="{1E6F89A6-F603-42F4-B6FE-AE96244C94DA}" type="presParOf" srcId="{000EEFC8-4ED9-4204-99F5-15FE9CC6B57F}" destId="{EF695516-1019-405E-B882-94E04BCEF048}" srcOrd="0" destOrd="0" presId="urn:microsoft.com/office/officeart/2005/8/layout/vList2"/>
    <dgm:cxn modelId="{A924B31E-617E-483F-89E6-3126C00F7B45}" type="presParOf" srcId="{000EEFC8-4ED9-4204-99F5-15FE9CC6B57F}" destId="{C41B35D7-8AD2-471A-88BC-765BA9DFD45E}" srcOrd="1" destOrd="0" presId="urn:microsoft.com/office/officeart/2005/8/layout/vList2"/>
    <dgm:cxn modelId="{2D896C37-B68C-4327-83FA-CDE4A5BD232F}" type="presParOf" srcId="{000EEFC8-4ED9-4204-99F5-15FE9CC6B57F}" destId="{AA71240E-39D6-4FA5-B54C-9477F3128A6B}" srcOrd="2" destOrd="0" presId="urn:microsoft.com/office/officeart/2005/8/layout/vList2"/>
    <dgm:cxn modelId="{8A3EC006-EC05-4B0E-A3C2-A87A1ED431E6}" type="presParOf" srcId="{000EEFC8-4ED9-4204-99F5-15FE9CC6B57F}" destId="{A2389ADC-FBC6-4DDA-A6BF-0C12BCB530C3}" srcOrd="3" destOrd="0" presId="urn:microsoft.com/office/officeart/2005/8/layout/vList2"/>
    <dgm:cxn modelId="{2D5C6010-4C07-4E91-BF77-49BE2217CED5}" type="presParOf" srcId="{000EEFC8-4ED9-4204-99F5-15FE9CC6B57F}" destId="{67F942F5-DC52-42CE-8E28-C2E85736489A}" srcOrd="4" destOrd="0" presId="urn:microsoft.com/office/officeart/2005/8/layout/vList2"/>
    <dgm:cxn modelId="{4DFC8FA8-3419-47A2-9CDF-E15750E037D8}" type="presParOf" srcId="{000EEFC8-4ED9-4204-99F5-15FE9CC6B57F}" destId="{BAD06180-75CB-4348-B33F-88D6D2AFF9F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95516-1019-405E-B882-94E04BCEF048}">
      <dsp:nvSpPr>
        <dsp:cNvPr id="0" name=""/>
        <dsp:cNvSpPr/>
      </dsp:nvSpPr>
      <dsp:spPr>
        <a:xfrm>
          <a:off x="0" y="31288"/>
          <a:ext cx="10515600" cy="86870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latin typeface="Calibri" panose="020F0502020204030204" pitchFamily="34" charset="0"/>
              <a:ea typeface="Calibri" panose="020F0502020204030204" pitchFamily="34" charset="0"/>
              <a:cs typeface="Calibri" panose="020F0502020204030204" pitchFamily="34" charset="0"/>
            </a:rPr>
            <a:t>“Social policy is health policy”</a:t>
          </a:r>
          <a:endParaRPr lang="en-US" sz="1900" kern="1200" dirty="0">
            <a:latin typeface="Calibri" panose="020F0502020204030204" pitchFamily="34" charset="0"/>
            <a:ea typeface="Calibri" panose="020F0502020204030204" pitchFamily="34" charset="0"/>
            <a:cs typeface="Calibri" panose="020F0502020204030204" pitchFamily="34" charset="0"/>
          </a:endParaRPr>
        </a:p>
      </dsp:txBody>
      <dsp:txXfrm>
        <a:off x="42407" y="73695"/>
        <a:ext cx="10430786" cy="783892"/>
      </dsp:txXfrm>
    </dsp:sp>
    <dsp:sp modelId="{AA71240E-39D6-4FA5-B54C-9477F3128A6B}">
      <dsp:nvSpPr>
        <dsp:cNvPr id="0" name=""/>
        <dsp:cNvSpPr/>
      </dsp:nvSpPr>
      <dsp:spPr>
        <a:xfrm>
          <a:off x="0" y="954715"/>
          <a:ext cx="10515600" cy="86870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Segregation</a:t>
          </a:r>
          <a:r>
            <a:rPr lang="en-US" sz="1900" b="0" i="0" kern="1200" dirty="0"/>
            <a:t> is the spatial separation of people along any possible dimension of human difference</a:t>
          </a:r>
        </a:p>
        <a:p>
          <a:pPr marL="0" lvl="0" indent="0" algn="l" defTabSz="844550">
            <a:lnSpc>
              <a:spcPct val="90000"/>
            </a:lnSpc>
            <a:spcBef>
              <a:spcPct val="0"/>
            </a:spcBef>
            <a:spcAft>
              <a:spcPct val="35000"/>
            </a:spcAft>
            <a:buNone/>
          </a:pPr>
          <a:r>
            <a:rPr lang="en-US" sz="1900" b="0" i="0" kern="1200" dirty="0">
              <a:latin typeface="Calibri" panose="020F0502020204030204" pitchFamily="34" charset="0"/>
              <a:ea typeface="Calibri" panose="020F0502020204030204" pitchFamily="34" charset="0"/>
              <a:cs typeface="Calibri" panose="020F0502020204030204" pitchFamily="34" charset="0"/>
            </a:rPr>
            <a:t>De Jure v De Facto Segregation</a:t>
          </a:r>
          <a:endParaRPr lang="en-US" sz="1900" kern="1200" dirty="0">
            <a:latin typeface="Calibri" panose="020F0502020204030204" pitchFamily="34" charset="0"/>
            <a:ea typeface="Calibri" panose="020F0502020204030204" pitchFamily="34" charset="0"/>
            <a:cs typeface="Calibri" panose="020F0502020204030204" pitchFamily="34" charset="0"/>
          </a:endParaRPr>
        </a:p>
      </dsp:txBody>
      <dsp:txXfrm>
        <a:off x="42407" y="997122"/>
        <a:ext cx="10430786" cy="783892"/>
      </dsp:txXfrm>
    </dsp:sp>
    <dsp:sp modelId="{67F942F5-DC52-42CE-8E28-C2E85736489A}">
      <dsp:nvSpPr>
        <dsp:cNvPr id="0" name=""/>
        <dsp:cNvSpPr/>
      </dsp:nvSpPr>
      <dsp:spPr>
        <a:xfrm>
          <a:off x="0" y="1878142"/>
          <a:ext cx="10515600" cy="86870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latin typeface="Calibri" panose="020F0502020204030204" pitchFamily="34" charset="0"/>
              <a:ea typeface="Calibri" panose="020F0502020204030204" pitchFamily="34" charset="0"/>
              <a:cs typeface="Calibri" panose="020F0502020204030204" pitchFamily="34" charset="0"/>
            </a:rPr>
            <a:t>The Six Pillars of Segregation created by government (in)action</a:t>
          </a:r>
          <a:endParaRPr lang="en-US" sz="1900" kern="1200" dirty="0">
            <a:latin typeface="Calibri" panose="020F0502020204030204" pitchFamily="34" charset="0"/>
            <a:ea typeface="Calibri" panose="020F0502020204030204" pitchFamily="34" charset="0"/>
            <a:cs typeface="Calibri" panose="020F0502020204030204" pitchFamily="34" charset="0"/>
          </a:endParaRPr>
        </a:p>
      </dsp:txBody>
      <dsp:txXfrm>
        <a:off x="42407" y="1920549"/>
        <a:ext cx="10430786" cy="783892"/>
      </dsp:txXfrm>
    </dsp:sp>
    <dsp:sp modelId="{BAD06180-75CB-4348-B33F-88D6D2AFF9F8}">
      <dsp:nvSpPr>
        <dsp:cNvPr id="0" name=""/>
        <dsp:cNvSpPr/>
      </dsp:nvSpPr>
      <dsp:spPr>
        <a:xfrm>
          <a:off x="0" y="2746849"/>
          <a:ext cx="10515600"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latin typeface="Calibri" panose="020F0502020204030204" pitchFamily="34" charset="0"/>
              <a:ea typeface="Calibri" panose="020F0502020204030204" pitchFamily="34" charset="0"/>
              <a:cs typeface="Calibri" panose="020F0502020204030204" pitchFamily="34" charset="0"/>
            </a:rPr>
            <a:t>Restrictive Covenants</a:t>
          </a:r>
          <a:endParaRPr lang="en-US" sz="15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20000"/>
            </a:spcAft>
            <a:buChar char="•"/>
          </a:pPr>
          <a:r>
            <a:rPr lang="en-US" sz="1500" b="0" i="0" kern="1200" dirty="0">
              <a:latin typeface="Calibri" panose="020F0502020204030204" pitchFamily="34" charset="0"/>
              <a:ea typeface="Calibri" panose="020F0502020204030204" pitchFamily="34" charset="0"/>
              <a:cs typeface="Calibri" panose="020F0502020204030204" pitchFamily="34" charset="0"/>
            </a:rPr>
            <a:t>Discriminatory Real Estate Practices</a:t>
          </a:r>
          <a:endParaRPr lang="en-US" sz="15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20000"/>
            </a:spcAft>
            <a:buChar char="•"/>
          </a:pPr>
          <a:r>
            <a:rPr lang="en-US" sz="1500" b="0" i="0" kern="1200" dirty="0">
              <a:latin typeface="Calibri" panose="020F0502020204030204" pitchFamily="34" charset="0"/>
              <a:ea typeface="Calibri" panose="020F0502020204030204" pitchFamily="34" charset="0"/>
              <a:cs typeface="Calibri" panose="020F0502020204030204" pitchFamily="34" charset="0"/>
            </a:rPr>
            <a:t>Redlining</a:t>
          </a:r>
          <a:endParaRPr lang="en-US" sz="15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20000"/>
            </a:spcAft>
            <a:buChar char="•"/>
          </a:pPr>
          <a:r>
            <a:rPr lang="en-US" sz="1500" b="0" i="0" kern="1200" dirty="0">
              <a:latin typeface="Calibri" panose="020F0502020204030204" pitchFamily="34" charset="0"/>
              <a:ea typeface="Calibri" panose="020F0502020204030204" pitchFamily="34" charset="0"/>
              <a:cs typeface="Calibri" panose="020F0502020204030204" pitchFamily="34" charset="0"/>
            </a:rPr>
            <a:t>Zoning</a:t>
          </a:r>
          <a:endParaRPr lang="en-US" sz="15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20000"/>
            </a:spcAft>
            <a:buChar char="•"/>
          </a:pPr>
          <a:r>
            <a:rPr lang="en-US" sz="1500" b="0" i="0" kern="1200" dirty="0">
              <a:latin typeface="Calibri" panose="020F0502020204030204" pitchFamily="34" charset="0"/>
              <a:ea typeface="Calibri" panose="020F0502020204030204" pitchFamily="34" charset="0"/>
              <a:cs typeface="Calibri" panose="020F0502020204030204" pitchFamily="34" charset="0"/>
            </a:rPr>
            <a:t>Urban Renewal &amp; Highway Construction</a:t>
          </a:r>
          <a:endParaRPr lang="en-US" sz="15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66750">
            <a:lnSpc>
              <a:spcPct val="90000"/>
            </a:lnSpc>
            <a:spcBef>
              <a:spcPct val="0"/>
            </a:spcBef>
            <a:spcAft>
              <a:spcPct val="20000"/>
            </a:spcAft>
            <a:buChar char="•"/>
          </a:pPr>
          <a:r>
            <a:rPr lang="en-US" sz="1500" b="0" i="0" kern="1200" dirty="0">
              <a:latin typeface="Calibri" panose="020F0502020204030204" pitchFamily="34" charset="0"/>
              <a:ea typeface="Calibri" panose="020F0502020204030204" pitchFamily="34" charset="0"/>
              <a:cs typeface="Calibri" panose="020F0502020204030204" pitchFamily="34" charset="0"/>
            </a:rPr>
            <a:t>Violence &amp; Victimization</a:t>
          </a:r>
          <a:endParaRPr lang="en-US" sz="1500" kern="1200" dirty="0">
            <a:latin typeface="Calibri" panose="020F0502020204030204" pitchFamily="34" charset="0"/>
            <a:ea typeface="Calibri" panose="020F0502020204030204" pitchFamily="34" charset="0"/>
            <a:cs typeface="Calibri" panose="020F0502020204030204" pitchFamily="34" charset="0"/>
          </a:endParaRPr>
        </a:p>
      </dsp:txBody>
      <dsp:txXfrm>
        <a:off x="0" y="2746849"/>
        <a:ext cx="10515600" cy="15731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45:15.878"/>
    </inkml:context>
    <inkml:brush xml:id="br0">
      <inkml:brushProperty name="width" value="0.05" units="cm"/>
      <inkml:brushProperty name="height" value="0.05" units="cm"/>
      <inkml:brushProperty name="color" value="#E71224"/>
    </inkml:brush>
  </inkml:definitions>
  <inkml:trace contextRef="#ctx0" brushRef="#br0">0 43 24575,'724'0'0,"-702"-2"0,-1 0 0,36-8 0,-36 5 0,0 1 0,-1 1 0,25 0 0,145 18 0,22 0 0,-127-16 0,-17-1 0,-1 3 0,113 17 0,-112-10 0,-1-2 0,135-7 0,-76-1 0,1202 2 0,-1301-2 0,1-1 0,-1-1 0,0-1 0,30-10 0,-22 5 0,56-7 0,-51 15 37,24-5-1439,-46 2-5424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45:21.602"/>
    </inkml:context>
    <inkml:brush xml:id="br0">
      <inkml:brushProperty name="width" value="0.05" units="cm"/>
      <inkml:brushProperty name="height" value="0.05" units="cm"/>
      <inkml:brushProperty name="color" value="#E71224"/>
    </inkml:brush>
  </inkml:definitions>
  <inkml:trace contextRef="#ctx0" brushRef="#br0">0 204 24575,'473'-22'0,"-407"17"0,21 0 0,130-26 0,-160 21 0,0 3 0,0 2 0,86 3 0,-113 1 0,0-2 0,0-2 0,50-13 0,-41 9 0,45-6 0,296 6 0,-8 1 0,-210-13 15,-75 8-705,112-1 0,-170 14-6136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45:25.117"/>
    </inkml:context>
    <inkml:brush xml:id="br0">
      <inkml:brushProperty name="width" value="0.05" units="cm"/>
      <inkml:brushProperty name="height" value="0.05" units="cm"/>
      <inkml:brushProperty name="color" value="#E71224"/>
    </inkml:brush>
  </inkml:definitions>
  <inkml:trace contextRef="#ctx0" brushRef="#br0">1 91 24575,'824'-29'0,"-303"-25"0,-68 47 0,-253 10 0,449-3 0,-613 1 0,67 13 0,-66-8 0,64 3 0,103 5 0,20 0 0,356-15-1365,-555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0T19:45:40.630"/>
    </inkml:context>
    <inkml:brush xml:id="br0">
      <inkml:brushProperty name="width" value="0.05" units="cm"/>
      <inkml:brushProperty name="height" value="0.05" units="cm"/>
      <inkml:brushProperty name="color" value="#E71224"/>
    </inkml:brush>
  </inkml:definitions>
  <inkml:trace contextRef="#ctx0" brushRef="#br0">1 146 24575,'114'0'0,"72"2"0,349-42 0,-401 25 0,0 6 0,162 10 0,-112 2 0,3268-3 0,-3254-17 0,-100 5 0,203-19 0,-182 19 0,72-4 0,503 18 0,-651 0 0,60 10 0,-57-5 0,54 1 0,-97-8 0,48 0 0,1 2 0,74 13 0,-70-7 0,58 2 0,13 1 0,-97-7 0,97 14 0,145 1 0,-217-15 0,1 1 0,61 15 0,-60-9 0,107 6 0,842-16 0,-464-3 0,-494-1 0,0-1 0,74-18 0,-69 11 0,90-7 0,-109 15 0,-1-1 0,0-2 0,52-16 0,-57 14 0,0 2 0,1 1 0,0 2 0,49 0 0,-39 2 0,47-7 0,-13-3-1365,-43 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A57E3-C752-46F4-87B5-4B52F490A95B}" type="datetimeFigureOut">
              <a:rPr lang="en-US" smtClean="0"/>
              <a:t>1/19/2026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796EB-3957-4109-929D-6D615A7F2020}" type="slidenum">
              <a:rPr lang="en-US" smtClean="0"/>
              <a:t>‹#›</a:t>
            </a:fld>
            <a:endParaRPr lang="en-US"/>
          </a:p>
        </p:txBody>
      </p:sp>
    </p:spTree>
    <p:extLst>
      <p:ext uri="{BB962C8B-B14F-4D97-AF65-F5344CB8AC3E}">
        <p14:creationId xmlns:p14="http://schemas.microsoft.com/office/powerpoint/2010/main" val="126877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a:p>
            <a:r>
              <a:rPr lang="en-US" dirty="0"/>
              <a:t>My focus is in exploring the social, physical and legal determinants as root causes of violence which includes interpersonal violence, intimate partner violence, and child victimization. </a:t>
            </a:r>
          </a:p>
          <a:p>
            <a:r>
              <a:rPr lang="en-US" dirty="0"/>
              <a:t>Housing is one of the social determinants that I focus on.</a:t>
            </a:r>
          </a:p>
          <a:p>
            <a:endParaRPr lang="en-US" dirty="0"/>
          </a:p>
        </p:txBody>
      </p:sp>
      <p:sp>
        <p:nvSpPr>
          <p:cNvPr id="4" name="Slide Number Placeholder 3"/>
          <p:cNvSpPr>
            <a:spLocks noGrp="1"/>
          </p:cNvSpPr>
          <p:nvPr>
            <p:ph type="sldNum" sz="quarter" idx="5"/>
          </p:nvPr>
        </p:nvSpPr>
        <p:spPr/>
        <p:txBody>
          <a:bodyPr/>
          <a:lstStyle/>
          <a:p>
            <a:pPr marL="0" marR="0" lvl="0" indent="0" algn="r" defTabSz="466618" rtl="0" eaLnBrk="1" fontAlgn="auto" latinLnBrk="0" hangingPunct="1">
              <a:lnSpc>
                <a:spcPct val="100000"/>
              </a:lnSpc>
              <a:spcBef>
                <a:spcPts val="0"/>
              </a:spcBef>
              <a:spcAft>
                <a:spcPts val="0"/>
              </a:spcAft>
              <a:buClrTx/>
              <a:buSzTx/>
              <a:buFontTx/>
              <a:buNone/>
              <a:tabLst/>
              <a:defRPr/>
            </a:pPr>
            <a:fld id="{E0C86772-94DE-41DD-845F-738AE05EE900}" type="slidenum">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pPr marL="0" marR="0" lvl="0" indent="0" algn="r" defTabSz="4666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3D372E"/>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69971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Compton is not the only place where residents living in proximity to highways suffer. </a:t>
            </a:r>
          </a:p>
        </p:txBody>
      </p:sp>
      <p:sp>
        <p:nvSpPr>
          <p:cNvPr id="4" name="Slide Number Placeholder 3"/>
          <p:cNvSpPr>
            <a:spLocks noGrp="1"/>
          </p:cNvSpPr>
          <p:nvPr>
            <p:ph type="sldNum" sz="quarter" idx="5"/>
          </p:nvPr>
        </p:nvSpPr>
        <p:spPr/>
        <p:txBody>
          <a:bodyPr/>
          <a:lstStyle/>
          <a:p>
            <a:fld id="{67CED266-CE7D-420A-ACD8-5071DDCD3AC7}" type="slidenum">
              <a:rPr lang="en-US" smtClean="0"/>
              <a:t>14</a:t>
            </a:fld>
            <a:endParaRPr lang="en-US"/>
          </a:p>
        </p:txBody>
      </p:sp>
    </p:spTree>
    <p:extLst>
      <p:ext uri="{BB962C8B-B14F-4D97-AF65-F5344CB8AC3E}">
        <p14:creationId xmlns:p14="http://schemas.microsoft.com/office/powerpoint/2010/main" val="311606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systematic channeling of otherwise qualified borrowers of color into subprime mortgages carrying high costs and risks was one form of reverse redlining (Squires, 2005). </a:t>
            </a:r>
          </a:p>
        </p:txBody>
      </p:sp>
      <p:sp>
        <p:nvSpPr>
          <p:cNvPr id="4" name="Slide Number Placeholder 3"/>
          <p:cNvSpPr>
            <a:spLocks noGrp="1"/>
          </p:cNvSpPr>
          <p:nvPr>
            <p:ph type="sldNum" sz="quarter" idx="5"/>
          </p:nvPr>
        </p:nvSpPr>
        <p:spPr/>
        <p:txBody>
          <a:bodyPr/>
          <a:lstStyle/>
          <a:p>
            <a:fld id="{67CED266-CE7D-420A-ACD8-5071DDCD3AC7}" type="slidenum">
              <a:rPr lang="en-US" smtClean="0"/>
              <a:t>15</a:t>
            </a:fld>
            <a:endParaRPr lang="en-US"/>
          </a:p>
        </p:txBody>
      </p:sp>
    </p:spTree>
    <p:extLst>
      <p:ext uri="{BB962C8B-B14F-4D97-AF65-F5344CB8AC3E}">
        <p14:creationId xmlns:p14="http://schemas.microsoft.com/office/powerpoint/2010/main" val="1320312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defTabSz="933237">
              <a:defRPr/>
            </a:pPr>
            <a:r>
              <a:rPr lang="en-US" sz="1800" dirty="0">
                <a:latin typeface="Calibri" panose="020F0502020204030204" pitchFamily="34" charset="0"/>
                <a:ea typeface="Calibri" panose="020F0502020204030204" pitchFamily="34" charset="0"/>
              </a:rPr>
              <a:t>The location quotient (LQ) is like a hot spot relative risk. An LQ of 8 for the map labeled ‘Black’ suggests that the concentration of Black people into the central areas of the MSA </a:t>
            </a:r>
            <a:r>
              <a:rPr lang="en-US" sz="1800" dirty="0">
                <a:solidFill>
                  <a:srgbClr val="1F2328"/>
                </a:solidFill>
                <a:latin typeface="Calibri" panose="020F0502020204030204" pitchFamily="34" charset="0"/>
                <a:ea typeface="Calibri" panose="020F0502020204030204" pitchFamily="34" charset="0"/>
              </a:rPr>
              <a:t>is 8 times the global rate (overall concentration of the Black population in the MSA). This type of concentration is not observed for Latine or White people.</a:t>
            </a:r>
            <a:endParaRPr lang="en-US" sz="1800" dirty="0">
              <a:latin typeface="Calibri" panose="020F0502020204030204" pitchFamily="34" charset="0"/>
              <a:ea typeface="Calibri" panose="020F0502020204030204" pitchFamily="34" charset="0"/>
            </a:endParaRPr>
          </a:p>
          <a:p>
            <a:pPr defTabSz="933237">
              <a:defRPr/>
            </a:pPr>
            <a:endParaRPr lang="en-US" dirty="0">
              <a:latin typeface="Calibri" panose="020F0502020204030204" pitchFamily="34" charset="0"/>
              <a:ea typeface="Calibri" panose="020F0502020204030204" pitchFamily="34" charset="0"/>
            </a:endParaRPr>
          </a:p>
          <a:p>
            <a:pPr defTabSz="933237">
              <a:defRPr/>
            </a:pPr>
            <a:r>
              <a:rPr lang="en-US" dirty="0">
                <a:latin typeface="Calibri" panose="020F0502020204030204" pitchFamily="34" charset="0"/>
                <a:ea typeface="Calibri" panose="020F0502020204030204" pitchFamily="34" charset="0"/>
              </a:rPr>
              <a:t>In this case, comparing the two profiles for Non-Latine Black and White groups suggests that the role of travel infrastructure on the experience and measurement of segregation is to help insulate segregation at larger distances.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ED266-CE7D-420A-ACD8-5071DDCD3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According to an analysis by Honolulu’s Medical Examiner, the unsheltered homeless population is significantly more likely to experience premature mortality from drug use, infectious diseases and homicide. </a:t>
            </a:r>
          </a:p>
          <a:p>
            <a:endParaRPr lang="en-US" dirty="0"/>
          </a:p>
        </p:txBody>
      </p:sp>
      <p:sp>
        <p:nvSpPr>
          <p:cNvPr id="4" name="Slide Number Placeholder 3"/>
          <p:cNvSpPr>
            <a:spLocks noGrp="1"/>
          </p:cNvSpPr>
          <p:nvPr>
            <p:ph type="sldNum" sz="quarter" idx="5"/>
          </p:nvPr>
        </p:nvSpPr>
        <p:spPr/>
        <p:txBody>
          <a:bodyPr/>
          <a:lstStyle/>
          <a:p>
            <a:fld id="{836796EB-3957-4109-929D-6D615A7F2020}" type="slidenum">
              <a:rPr lang="en-US" smtClean="0"/>
              <a:t>19</a:t>
            </a:fld>
            <a:endParaRPr lang="en-US"/>
          </a:p>
        </p:txBody>
      </p:sp>
    </p:spTree>
    <p:extLst>
      <p:ext uri="{BB962C8B-B14F-4D97-AF65-F5344CB8AC3E}">
        <p14:creationId xmlns:p14="http://schemas.microsoft.com/office/powerpoint/2010/main" val="2307546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ED266-CE7D-420A-ACD8-5071DDCD3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12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3237">
              <a:defRPr/>
            </a:pPr>
            <a:fld id="{D3842CF2-8140-404A-A81A-9DB74D348DC4}" type="slidenum">
              <a:rPr lang="en-US">
                <a:solidFill>
                  <a:prstClr val="black"/>
                </a:solidFill>
                <a:latin typeface="Calibri" panose="020F0502020204030204"/>
              </a:rPr>
              <a:pPr defTabSz="933237">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847251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6796EB-3957-4109-929D-6D615A7F2020}" type="slidenum">
              <a:rPr lang="en-US" smtClean="0"/>
              <a:t>22</a:t>
            </a:fld>
            <a:endParaRPr lang="en-US"/>
          </a:p>
        </p:txBody>
      </p:sp>
    </p:spTree>
    <p:extLst>
      <p:ext uri="{BB962C8B-B14F-4D97-AF65-F5344CB8AC3E}">
        <p14:creationId xmlns:p14="http://schemas.microsoft.com/office/powerpoint/2010/main" val="98905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solidFill>
                  <a:srgbClr val="FF0000"/>
                </a:solidFill>
              </a:rPr>
              <a:t>The United States' racially segregated urban landscape was actively produced in the 20th century and is continuously reproduced in the 21st.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FBD787-D373-B346-ACCB-54AD650BF4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37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Many neighborhoods have been disinvested whereas others have undergone gentrification</a:t>
            </a:r>
          </a:p>
          <a:p>
            <a:r>
              <a:rPr lang="en-US" dirty="0"/>
              <a:t>This disproportionately impacts black and Latine residents results in loss of community consciousness, distinctness of character  </a:t>
            </a:r>
            <a:r>
              <a:rPr lang="en-US" dirty="0">
                <a:sym typeface="Wingdings" panose="05000000000000000000" pitchFamily="2" charset="2"/>
              </a:rPr>
              <a:t> ghettoization</a:t>
            </a:r>
            <a:endParaRPr lang="en-US" dirty="0"/>
          </a:p>
        </p:txBody>
      </p:sp>
      <p:sp>
        <p:nvSpPr>
          <p:cNvPr id="4" name="Slide Number Placeholder 3"/>
          <p:cNvSpPr>
            <a:spLocks noGrp="1"/>
          </p:cNvSpPr>
          <p:nvPr>
            <p:ph type="sldNum" sz="quarter" idx="5"/>
          </p:nvPr>
        </p:nvSpPr>
        <p:spPr/>
        <p:txBody>
          <a:bodyPr/>
          <a:lstStyle/>
          <a:p>
            <a:fld id="{67CED266-CE7D-420A-ACD8-5071DDCD3AC7}" type="slidenum">
              <a:rPr lang="en-US" smtClean="0"/>
              <a:t>4</a:t>
            </a:fld>
            <a:endParaRPr lang="en-US"/>
          </a:p>
        </p:txBody>
      </p:sp>
    </p:spTree>
    <p:extLst>
      <p:ext uri="{BB962C8B-B14F-4D97-AF65-F5344CB8AC3E}">
        <p14:creationId xmlns:p14="http://schemas.microsoft.com/office/powerpoint/2010/main" val="2251778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 process of sociospatial differentiation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ED266-CE7D-420A-ACD8-5071DDCD3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91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How is social policy, health policy? </a:t>
            </a:r>
          </a:p>
          <a:p>
            <a:r>
              <a:rPr lang="en-US" dirty="0"/>
              <a:t>In the example above, we frequently talk about the impact of living with a household member who has criminal justice involvement, but rarely mention the war on drugs.</a:t>
            </a:r>
          </a:p>
          <a:p>
            <a:endParaRPr lang="en-US" dirty="0"/>
          </a:p>
          <a:p>
            <a:r>
              <a:rPr lang="en-US" dirty="0"/>
              <a:t>Again, the policies must not be viewed in isolation but as systematic efforts to punish poor people who are primarily impacted. </a:t>
            </a:r>
          </a:p>
          <a:p>
            <a:r>
              <a:rPr lang="en-US" dirty="0"/>
              <a:t>For example, I do a lot of work around child welfare, and in some states child neglect is defined as the inability to provide the basic needs of your child because of food insecurity and/or incarceration. </a:t>
            </a:r>
          </a:p>
          <a:p>
            <a:r>
              <a:rPr lang="en-US" dirty="0"/>
              <a:t>So, child welfare policy is directly tied to the war on drugs and housing policy, because where you live determines whether you live in a food desert. </a:t>
            </a:r>
          </a:p>
          <a:p>
            <a:r>
              <a:rPr lang="en-US" dirty="0"/>
              <a:t>I urge you to think about why we continue to place the onus on individuals to address their ACEs instead of looking to change the policies undergirding them.</a:t>
            </a:r>
          </a:p>
          <a:p>
            <a:endParaRPr lang="en-US" dirty="0"/>
          </a:p>
          <a:p>
            <a:r>
              <a:rPr lang="en-US" dirty="0"/>
              <a:t>Similarly, neighborhood segregation is the product of both de jure and de facto segregation, the former being segregation that has been directly caused by federal law and policy</a:t>
            </a:r>
          </a:p>
          <a:p>
            <a:endParaRPr lang="en-US" dirty="0"/>
          </a:p>
          <a:p>
            <a:r>
              <a:rPr lang="en-US" dirty="0"/>
              <a:t>De jure segregation is state sponsored segregation whereas de facto segregation is segregation that is the result of personal preferences</a:t>
            </a:r>
          </a:p>
          <a:p>
            <a:endParaRPr lang="en-US" dirty="0"/>
          </a:p>
          <a:p>
            <a:r>
              <a:rPr lang="en-US" dirty="0"/>
              <a:t>With that, it is possible to describe the six pillars of segregation as follows:</a:t>
            </a:r>
          </a:p>
          <a:p>
            <a:pPr lvl="0"/>
            <a:r>
              <a:rPr lang="en-US" b="0" i="0" dirty="0"/>
              <a:t>Restrictive Covenants</a:t>
            </a:r>
            <a:endParaRPr lang="en-US" dirty="0"/>
          </a:p>
          <a:p>
            <a:pPr lvl="0"/>
            <a:r>
              <a:rPr lang="en-US" b="0" i="0" dirty="0"/>
              <a:t>Discriminatory Real Estate Practices</a:t>
            </a:r>
            <a:endParaRPr lang="en-US" dirty="0"/>
          </a:p>
          <a:p>
            <a:pPr lvl="0"/>
            <a:r>
              <a:rPr lang="en-US" b="0" i="0" dirty="0"/>
              <a:t>Redlining</a:t>
            </a:r>
            <a:endParaRPr lang="en-US" dirty="0"/>
          </a:p>
          <a:p>
            <a:pPr lvl="0"/>
            <a:r>
              <a:rPr lang="en-US" b="0" i="0" dirty="0"/>
              <a:t>Zoning</a:t>
            </a:r>
            <a:endParaRPr lang="en-US" dirty="0"/>
          </a:p>
          <a:p>
            <a:pPr lvl="0"/>
            <a:r>
              <a:rPr lang="en-US" b="0" i="0" dirty="0"/>
              <a:t>Urban Renewal &amp; Highway Construction</a:t>
            </a:r>
            <a:endParaRPr lang="en-US" dirty="0"/>
          </a:p>
          <a:p>
            <a:pPr lvl="0"/>
            <a:r>
              <a:rPr lang="en-US" b="0" i="0" dirty="0"/>
              <a:t>Violence &amp; Victimization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E0C86772-94DE-41DD-845F-738AE05EE90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14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 start with land policies and sharecropping in 1865, when federal law rescinded the promise to redistribute 400,000 acres of land as reparations to former slaves i.e., the promise of “40 acres and a mule”</a:t>
            </a:r>
          </a:p>
          <a:p>
            <a:r>
              <a:rPr lang="en-US" dirty="0"/>
              <a:t>African Americans resorted to renting the farmland in exchange for a “share” of the crop</a:t>
            </a:r>
          </a:p>
          <a:p>
            <a:endParaRPr lang="en-US" dirty="0"/>
          </a:p>
          <a:p>
            <a:r>
              <a:rPr lang="en-US" dirty="0"/>
              <a:t>From 1865 on land seizures were common for Black farmers who were in debt</a:t>
            </a:r>
          </a:p>
          <a:p>
            <a:endParaRPr lang="en-US" dirty="0"/>
          </a:p>
          <a:p>
            <a:r>
              <a:rPr lang="en-US" dirty="0"/>
              <a:t>1949-1970 governmental abuses of the power of eminent domain disproportionately impacted Black people</a:t>
            </a:r>
          </a:p>
          <a:p>
            <a:endParaRPr lang="en-US" dirty="0"/>
          </a:p>
          <a:p>
            <a:r>
              <a:rPr lang="en-US" dirty="0"/>
              <a:t>The National Housing Act of 1934 </a:t>
            </a:r>
            <a:r>
              <a:rPr lang="en-US" spc="-31" dirty="0">
                <a:solidFill>
                  <a:srgbClr val="3C2B32"/>
                </a:solidFill>
                <a:cs typeface="Verdana"/>
              </a:rPr>
              <a:t>guaranteed </a:t>
            </a:r>
            <a:r>
              <a:rPr lang="en-US" spc="-26" dirty="0">
                <a:solidFill>
                  <a:srgbClr val="3C2B32"/>
                </a:solidFill>
                <a:cs typeface="Verdana"/>
              </a:rPr>
              <a:t>federally-backed </a:t>
            </a:r>
            <a:r>
              <a:rPr lang="en-US" spc="-20" dirty="0">
                <a:solidFill>
                  <a:srgbClr val="3C2B32"/>
                </a:solidFill>
                <a:cs typeface="Verdana"/>
              </a:rPr>
              <a:t>loans </a:t>
            </a:r>
            <a:r>
              <a:rPr lang="en-US" spc="-41" dirty="0">
                <a:solidFill>
                  <a:srgbClr val="3C2B32"/>
                </a:solidFill>
                <a:cs typeface="Verdana"/>
              </a:rPr>
              <a:t>to whites </a:t>
            </a:r>
            <a:r>
              <a:rPr lang="en-US" spc="-15" dirty="0">
                <a:solidFill>
                  <a:srgbClr val="3C2B32"/>
                </a:solidFill>
                <a:cs typeface="Verdana"/>
              </a:rPr>
              <a:t>and </a:t>
            </a:r>
            <a:r>
              <a:rPr lang="en-US" spc="-31" dirty="0">
                <a:solidFill>
                  <a:srgbClr val="3C2B32"/>
                </a:solidFill>
                <a:cs typeface="Verdana"/>
              </a:rPr>
              <a:t>legally </a:t>
            </a:r>
            <a:r>
              <a:rPr lang="en-US" spc="-20" dirty="0">
                <a:solidFill>
                  <a:srgbClr val="3C2B32"/>
                </a:solidFill>
                <a:cs typeface="Verdana"/>
              </a:rPr>
              <a:t>refused </a:t>
            </a:r>
            <a:r>
              <a:rPr lang="en-US" spc="-286" dirty="0">
                <a:solidFill>
                  <a:srgbClr val="3C2B32"/>
                </a:solidFill>
                <a:cs typeface="Verdana"/>
              </a:rPr>
              <a:t> </a:t>
            </a:r>
            <a:r>
              <a:rPr lang="en-US" spc="-20" dirty="0">
                <a:solidFill>
                  <a:srgbClr val="3C2B32"/>
                </a:solidFill>
                <a:cs typeface="Verdana"/>
              </a:rPr>
              <a:t>loans </a:t>
            </a:r>
            <a:r>
              <a:rPr lang="en-US" spc="-41" dirty="0">
                <a:solidFill>
                  <a:srgbClr val="3C2B32"/>
                </a:solidFill>
                <a:cs typeface="Verdana"/>
              </a:rPr>
              <a:t>to </a:t>
            </a:r>
            <a:r>
              <a:rPr lang="en-US" spc="-36" dirty="0">
                <a:solidFill>
                  <a:srgbClr val="3C2B32"/>
                </a:solidFill>
                <a:cs typeface="Verdana"/>
              </a:rPr>
              <a:t>anyone </a:t>
            </a:r>
            <a:r>
              <a:rPr lang="en-US" spc="-5" dirty="0">
                <a:solidFill>
                  <a:srgbClr val="3C2B32"/>
                </a:solidFill>
                <a:cs typeface="Verdana"/>
              </a:rPr>
              <a:t>else </a:t>
            </a:r>
            <a:r>
              <a:rPr lang="en-US" spc="-46" dirty="0">
                <a:solidFill>
                  <a:srgbClr val="3C2B32"/>
                </a:solidFill>
                <a:cs typeface="Verdana"/>
              </a:rPr>
              <a:t>who </a:t>
            </a:r>
            <a:r>
              <a:rPr lang="en-US" spc="5" dirty="0">
                <a:solidFill>
                  <a:srgbClr val="3C2B32"/>
                </a:solidFill>
                <a:cs typeface="Verdana"/>
              </a:rPr>
              <a:t>chose </a:t>
            </a:r>
            <a:r>
              <a:rPr lang="en-US" spc="-41" dirty="0">
                <a:solidFill>
                  <a:srgbClr val="3C2B32"/>
                </a:solidFill>
                <a:cs typeface="Verdana"/>
              </a:rPr>
              <a:t>to </a:t>
            </a:r>
            <a:r>
              <a:rPr lang="en-US" spc="-51" dirty="0">
                <a:solidFill>
                  <a:srgbClr val="3C2B32"/>
                </a:solidFill>
                <a:cs typeface="Verdana"/>
              </a:rPr>
              <a:t>live </a:t>
            </a:r>
            <a:r>
              <a:rPr lang="en-US" spc="-46" dirty="0">
                <a:solidFill>
                  <a:srgbClr val="3C2B32"/>
                </a:solidFill>
                <a:cs typeface="Verdana"/>
              </a:rPr>
              <a:t>in </a:t>
            </a:r>
            <a:r>
              <a:rPr lang="en-US" spc="-41" dirty="0">
                <a:solidFill>
                  <a:srgbClr val="3C2B32"/>
                </a:solidFill>
                <a:cs typeface="Verdana"/>
              </a:rPr>
              <a:t>or </a:t>
            </a:r>
            <a:r>
              <a:rPr lang="en-US" spc="-36" dirty="0">
                <a:solidFill>
                  <a:srgbClr val="3C2B32"/>
                </a:solidFill>
                <a:cs typeface="Verdana"/>
              </a:rPr>
              <a:t>near </a:t>
            </a:r>
            <a:r>
              <a:rPr lang="en-US" dirty="0">
                <a:solidFill>
                  <a:srgbClr val="3C2B32"/>
                </a:solidFill>
                <a:cs typeface="Verdana"/>
              </a:rPr>
              <a:t>Black </a:t>
            </a:r>
            <a:r>
              <a:rPr lang="en-US" spc="-31" dirty="0">
                <a:solidFill>
                  <a:srgbClr val="3C2B32"/>
                </a:solidFill>
                <a:cs typeface="Verdana"/>
              </a:rPr>
              <a:t>neighborhoods. </a:t>
            </a:r>
          </a:p>
          <a:p>
            <a:r>
              <a:rPr lang="en-US" spc="-41" dirty="0">
                <a:solidFill>
                  <a:srgbClr val="3C2B32"/>
                </a:solidFill>
                <a:cs typeface="Verdana"/>
              </a:rPr>
              <a:t>This </a:t>
            </a:r>
            <a:r>
              <a:rPr lang="en-US" spc="-31" dirty="0">
                <a:solidFill>
                  <a:srgbClr val="3C2B32"/>
                </a:solidFill>
                <a:cs typeface="Verdana"/>
              </a:rPr>
              <a:t>practice,  </a:t>
            </a:r>
            <a:r>
              <a:rPr lang="en-US" spc="-46" dirty="0">
                <a:solidFill>
                  <a:srgbClr val="3C2B32"/>
                </a:solidFill>
                <a:cs typeface="Verdana"/>
              </a:rPr>
              <a:t>known </a:t>
            </a:r>
            <a:r>
              <a:rPr lang="en-US" spc="-10" dirty="0">
                <a:solidFill>
                  <a:srgbClr val="3C2B32"/>
                </a:solidFill>
                <a:cs typeface="Verdana"/>
              </a:rPr>
              <a:t>as </a:t>
            </a:r>
            <a:r>
              <a:rPr lang="en-US" spc="-61" dirty="0">
                <a:solidFill>
                  <a:srgbClr val="3C2B32"/>
                </a:solidFill>
                <a:cs typeface="Verdana"/>
              </a:rPr>
              <a:t>“redlining,” </a:t>
            </a:r>
            <a:r>
              <a:rPr lang="en-US" spc="-31" dirty="0">
                <a:solidFill>
                  <a:srgbClr val="3C2B32"/>
                </a:solidFill>
                <a:cs typeface="Verdana"/>
              </a:rPr>
              <a:t>targeted </a:t>
            </a:r>
            <a:r>
              <a:rPr lang="en-US" spc="-46" dirty="0">
                <a:solidFill>
                  <a:srgbClr val="3C2B32"/>
                </a:solidFill>
                <a:cs typeface="Verdana"/>
              </a:rPr>
              <a:t>entire </a:t>
            </a:r>
            <a:r>
              <a:rPr lang="en-US" dirty="0">
                <a:solidFill>
                  <a:srgbClr val="3C2B32"/>
                </a:solidFill>
                <a:cs typeface="Verdana"/>
              </a:rPr>
              <a:t>Black </a:t>
            </a:r>
            <a:r>
              <a:rPr lang="en-US" spc="-15" dirty="0">
                <a:solidFill>
                  <a:srgbClr val="3C2B32"/>
                </a:solidFill>
                <a:cs typeface="Verdana"/>
              </a:rPr>
              <a:t>neighborhoods and </a:t>
            </a:r>
            <a:r>
              <a:rPr lang="en-US" spc="-26" dirty="0">
                <a:solidFill>
                  <a:srgbClr val="3C2B32"/>
                </a:solidFill>
                <a:cs typeface="Verdana"/>
              </a:rPr>
              <a:t>identified </a:t>
            </a:r>
            <a:r>
              <a:rPr lang="en-US" spc="-51" dirty="0">
                <a:solidFill>
                  <a:srgbClr val="3C2B32"/>
                </a:solidFill>
                <a:cs typeface="Verdana"/>
              </a:rPr>
              <a:t>them </a:t>
            </a:r>
            <a:r>
              <a:rPr lang="en-US" spc="-10" dirty="0">
                <a:solidFill>
                  <a:srgbClr val="3C2B32"/>
                </a:solidFill>
                <a:cs typeface="Verdana"/>
              </a:rPr>
              <a:t>as </a:t>
            </a:r>
            <a:r>
              <a:rPr lang="en-US" spc="-36" dirty="0">
                <a:solidFill>
                  <a:srgbClr val="3C2B32"/>
                </a:solidFill>
                <a:cs typeface="Verdana"/>
              </a:rPr>
              <a:t>“Grade </a:t>
            </a:r>
            <a:r>
              <a:rPr lang="en-US" spc="-133" dirty="0">
                <a:solidFill>
                  <a:srgbClr val="3C2B32"/>
                </a:solidFill>
                <a:cs typeface="Verdana"/>
              </a:rPr>
              <a:t>D.”  </a:t>
            </a:r>
          </a:p>
          <a:p>
            <a:r>
              <a:rPr lang="en-US" spc="-41" dirty="0">
                <a:solidFill>
                  <a:srgbClr val="3C2B32"/>
                </a:solidFill>
                <a:cs typeface="Verdana"/>
              </a:rPr>
              <a:t>This </a:t>
            </a:r>
            <a:r>
              <a:rPr lang="en-US" spc="-20" dirty="0">
                <a:solidFill>
                  <a:srgbClr val="3C2B32"/>
                </a:solidFill>
                <a:cs typeface="Verdana"/>
              </a:rPr>
              <a:t>made </a:t>
            </a:r>
            <a:r>
              <a:rPr lang="en-US" spc="-61" dirty="0">
                <a:solidFill>
                  <a:srgbClr val="3C2B32"/>
                </a:solidFill>
                <a:cs typeface="Verdana"/>
              </a:rPr>
              <a:t>it </a:t>
            </a:r>
            <a:r>
              <a:rPr lang="en-US" spc="-46" dirty="0">
                <a:solidFill>
                  <a:srgbClr val="3C2B32"/>
                </a:solidFill>
                <a:cs typeface="Verdana"/>
              </a:rPr>
              <a:t>nearly </a:t>
            </a:r>
            <a:r>
              <a:rPr lang="en-US" spc="-15" dirty="0">
                <a:solidFill>
                  <a:srgbClr val="3C2B32"/>
                </a:solidFill>
                <a:cs typeface="Verdana"/>
              </a:rPr>
              <a:t>impossible </a:t>
            </a:r>
            <a:r>
              <a:rPr lang="en-US" spc="-46" dirty="0">
                <a:solidFill>
                  <a:srgbClr val="3C2B32"/>
                </a:solidFill>
                <a:cs typeface="Verdana"/>
              </a:rPr>
              <a:t>for </a:t>
            </a:r>
            <a:r>
              <a:rPr lang="en-US" spc="-20" dirty="0">
                <a:solidFill>
                  <a:srgbClr val="3C2B32"/>
                </a:solidFill>
                <a:cs typeface="Verdana"/>
              </a:rPr>
              <a:t>appraisers </a:t>
            </a:r>
            <a:r>
              <a:rPr lang="en-US" spc="-46" dirty="0">
                <a:solidFill>
                  <a:srgbClr val="3C2B32"/>
                </a:solidFill>
                <a:cs typeface="Verdana"/>
              </a:rPr>
              <a:t>in </a:t>
            </a:r>
            <a:r>
              <a:rPr lang="en-US" spc="-41" dirty="0">
                <a:solidFill>
                  <a:srgbClr val="3C2B32"/>
                </a:solidFill>
                <a:cs typeface="Verdana"/>
              </a:rPr>
              <a:t>the </a:t>
            </a:r>
            <a:r>
              <a:rPr lang="en-US" spc="-46" dirty="0">
                <a:solidFill>
                  <a:srgbClr val="3C2B32"/>
                </a:solidFill>
                <a:cs typeface="Verdana"/>
              </a:rPr>
              <a:t>private </a:t>
            </a:r>
            <a:r>
              <a:rPr lang="en-US" spc="-15" dirty="0">
                <a:solidFill>
                  <a:srgbClr val="3C2B32"/>
                </a:solidFill>
                <a:cs typeface="Verdana"/>
              </a:rPr>
              <a:t>sector </a:t>
            </a:r>
            <a:r>
              <a:rPr lang="en-US" spc="-41" dirty="0">
                <a:solidFill>
                  <a:srgbClr val="3C2B32"/>
                </a:solidFill>
                <a:cs typeface="Verdana"/>
              </a:rPr>
              <a:t>to </a:t>
            </a:r>
            <a:r>
              <a:rPr lang="en-US" spc="10" dirty="0">
                <a:solidFill>
                  <a:srgbClr val="3C2B32"/>
                </a:solidFill>
                <a:cs typeface="Verdana"/>
              </a:rPr>
              <a:t>do </a:t>
            </a:r>
            <a:r>
              <a:rPr lang="en-US" spc="-15" dirty="0">
                <a:solidFill>
                  <a:srgbClr val="3C2B32"/>
                </a:solidFill>
                <a:cs typeface="Verdana"/>
              </a:rPr>
              <a:t>business </a:t>
            </a:r>
            <a:r>
              <a:rPr lang="en-US" spc="-46" dirty="0">
                <a:solidFill>
                  <a:srgbClr val="3C2B32"/>
                </a:solidFill>
                <a:cs typeface="Verdana"/>
              </a:rPr>
              <a:t>in </a:t>
            </a:r>
            <a:r>
              <a:rPr lang="en-US" dirty="0">
                <a:solidFill>
                  <a:srgbClr val="3C2B32"/>
                </a:solidFill>
                <a:cs typeface="Verdana"/>
              </a:rPr>
              <a:t>Black </a:t>
            </a:r>
            <a:r>
              <a:rPr lang="en-US" spc="-15" dirty="0">
                <a:solidFill>
                  <a:srgbClr val="3C2B32"/>
                </a:solidFill>
                <a:cs typeface="Verdana"/>
              </a:rPr>
              <a:t>neighborhoods</a:t>
            </a:r>
            <a:r>
              <a:rPr lang="en-US" spc="-56" dirty="0">
                <a:solidFill>
                  <a:srgbClr val="3C2B32"/>
                </a:solidFill>
                <a:cs typeface="Verdana"/>
              </a:rPr>
              <a:t> </a:t>
            </a:r>
            <a:r>
              <a:rPr lang="en-US" spc="5" dirty="0">
                <a:solidFill>
                  <a:srgbClr val="3C2B32"/>
                </a:solidFill>
                <a:cs typeface="Verdana"/>
              </a:rPr>
              <a:t>because</a:t>
            </a:r>
            <a:r>
              <a:rPr lang="en-US" spc="-56" dirty="0">
                <a:solidFill>
                  <a:srgbClr val="3C2B32"/>
                </a:solidFill>
                <a:cs typeface="Verdana"/>
              </a:rPr>
              <a:t> </a:t>
            </a:r>
            <a:r>
              <a:rPr lang="en-US" spc="-36" dirty="0">
                <a:solidFill>
                  <a:srgbClr val="3C2B32"/>
                </a:solidFill>
                <a:cs typeface="Verdana"/>
              </a:rPr>
              <a:t>all</a:t>
            </a:r>
            <a:r>
              <a:rPr lang="en-US" spc="-56" dirty="0">
                <a:solidFill>
                  <a:srgbClr val="3C2B32"/>
                </a:solidFill>
                <a:cs typeface="Verdana"/>
              </a:rPr>
              <a:t> </a:t>
            </a:r>
            <a:r>
              <a:rPr lang="en-US" spc="-41" dirty="0">
                <a:solidFill>
                  <a:srgbClr val="3C2B32"/>
                </a:solidFill>
                <a:cs typeface="Verdana"/>
              </a:rPr>
              <a:t>the</a:t>
            </a:r>
            <a:r>
              <a:rPr lang="en-US" spc="-56" dirty="0">
                <a:solidFill>
                  <a:srgbClr val="3C2B32"/>
                </a:solidFill>
                <a:cs typeface="Verdana"/>
              </a:rPr>
              <a:t> </a:t>
            </a:r>
            <a:r>
              <a:rPr lang="en-US" spc="-31" dirty="0">
                <a:solidFill>
                  <a:srgbClr val="3C2B32"/>
                </a:solidFill>
                <a:cs typeface="Verdana"/>
              </a:rPr>
              <a:t>residents</a:t>
            </a:r>
            <a:r>
              <a:rPr lang="en-US" spc="-56" dirty="0">
                <a:solidFill>
                  <a:srgbClr val="3C2B32"/>
                </a:solidFill>
                <a:cs typeface="Verdana"/>
              </a:rPr>
              <a:t> </a:t>
            </a:r>
            <a:r>
              <a:rPr lang="en-US" spc="-46" dirty="0">
                <a:solidFill>
                  <a:srgbClr val="3C2B32"/>
                </a:solidFill>
                <a:cs typeface="Verdana"/>
              </a:rPr>
              <a:t>were</a:t>
            </a:r>
            <a:r>
              <a:rPr lang="en-US" spc="-56" dirty="0">
                <a:solidFill>
                  <a:srgbClr val="3C2B32"/>
                </a:solidFill>
                <a:cs typeface="Verdana"/>
              </a:rPr>
              <a:t> </a:t>
            </a:r>
            <a:r>
              <a:rPr lang="en-US" spc="-5" dirty="0">
                <a:solidFill>
                  <a:srgbClr val="3C2B32"/>
                </a:solidFill>
                <a:cs typeface="Verdana"/>
              </a:rPr>
              <a:t>considered</a:t>
            </a:r>
            <a:r>
              <a:rPr lang="en-US" spc="-56" dirty="0">
                <a:solidFill>
                  <a:srgbClr val="3C2B32"/>
                </a:solidFill>
                <a:cs typeface="Verdana"/>
              </a:rPr>
              <a:t> </a:t>
            </a:r>
            <a:r>
              <a:rPr lang="en-US" spc="10" dirty="0">
                <a:solidFill>
                  <a:srgbClr val="3C2B32"/>
                </a:solidFill>
                <a:cs typeface="Verdana"/>
              </a:rPr>
              <a:t>bad</a:t>
            </a:r>
            <a:r>
              <a:rPr lang="en-US" spc="-56" dirty="0">
                <a:solidFill>
                  <a:srgbClr val="3C2B32"/>
                </a:solidFill>
                <a:cs typeface="Verdana"/>
              </a:rPr>
              <a:t> </a:t>
            </a:r>
            <a:r>
              <a:rPr lang="en-US" spc="-26" dirty="0">
                <a:solidFill>
                  <a:srgbClr val="3C2B32"/>
                </a:solidFill>
                <a:cs typeface="Verdana"/>
              </a:rPr>
              <a:t>credit</a:t>
            </a:r>
            <a:r>
              <a:rPr lang="en-US" spc="-56" dirty="0">
                <a:solidFill>
                  <a:srgbClr val="3C2B32"/>
                </a:solidFill>
                <a:cs typeface="Verdana"/>
              </a:rPr>
              <a:t> </a:t>
            </a:r>
            <a:r>
              <a:rPr lang="en-US" spc="-61" dirty="0">
                <a:solidFill>
                  <a:srgbClr val="3C2B32"/>
                </a:solidFill>
                <a:cs typeface="Verdana"/>
              </a:rPr>
              <a:t>risks.</a:t>
            </a:r>
            <a:endParaRPr lang="en-US" dirty="0">
              <a:cs typeface="Verdana"/>
            </a:endParaRPr>
          </a:p>
          <a:p>
            <a:endParaRPr lang="en-US" sz="2900" spc="-20" dirty="0">
              <a:solidFill>
                <a:srgbClr val="3C2B32"/>
              </a:solidFill>
              <a:cs typeface="Verdana"/>
            </a:endParaRPr>
          </a:p>
          <a:p>
            <a:r>
              <a:rPr lang="en-US" spc="-20" dirty="0">
                <a:solidFill>
                  <a:srgbClr val="3C2B32"/>
                </a:solidFill>
                <a:cs typeface="Verdana"/>
              </a:rPr>
              <a:t>Since </a:t>
            </a:r>
            <a:r>
              <a:rPr lang="en-US" spc="-46" dirty="0">
                <a:solidFill>
                  <a:srgbClr val="3C2B32"/>
                </a:solidFill>
                <a:cs typeface="Verdana"/>
              </a:rPr>
              <a:t>this </a:t>
            </a:r>
            <a:r>
              <a:rPr lang="en-US" spc="-31" dirty="0">
                <a:solidFill>
                  <a:srgbClr val="3C2B32"/>
                </a:solidFill>
                <a:cs typeface="Verdana"/>
              </a:rPr>
              <a:t>legislation prevented </a:t>
            </a:r>
            <a:r>
              <a:rPr lang="en-US" spc="-5" dirty="0">
                <a:solidFill>
                  <a:srgbClr val="3C2B32"/>
                </a:solidFill>
                <a:cs typeface="Verdana"/>
              </a:rPr>
              <a:t>blacks </a:t>
            </a:r>
            <a:r>
              <a:rPr lang="en-US" spc="-56" dirty="0">
                <a:solidFill>
                  <a:srgbClr val="3C2B32"/>
                </a:solidFill>
                <a:cs typeface="Verdana"/>
              </a:rPr>
              <a:t>from </a:t>
            </a:r>
            <a:r>
              <a:rPr lang="en-US" spc="-26" dirty="0">
                <a:solidFill>
                  <a:srgbClr val="3C2B32"/>
                </a:solidFill>
                <a:cs typeface="Verdana"/>
              </a:rPr>
              <a:t>receiving federally-backed </a:t>
            </a:r>
            <a:r>
              <a:rPr lang="en-US" spc="-31" dirty="0">
                <a:solidFill>
                  <a:srgbClr val="3C2B32"/>
                </a:solidFill>
                <a:cs typeface="Verdana"/>
              </a:rPr>
              <a:t>home </a:t>
            </a:r>
            <a:r>
              <a:rPr lang="en-US" spc="-41" dirty="0">
                <a:solidFill>
                  <a:srgbClr val="3C2B32"/>
                </a:solidFill>
                <a:cs typeface="Verdana"/>
              </a:rPr>
              <a:t>mortgages,  whites </a:t>
            </a:r>
            <a:r>
              <a:rPr lang="en-US" spc="-46" dirty="0">
                <a:solidFill>
                  <a:srgbClr val="3C2B32"/>
                </a:solidFill>
                <a:cs typeface="Verdana"/>
              </a:rPr>
              <a:t>usually </a:t>
            </a:r>
            <a:r>
              <a:rPr lang="en-US" spc="-10" dirty="0">
                <a:solidFill>
                  <a:srgbClr val="3C2B32"/>
                </a:solidFill>
                <a:cs typeface="Verdana"/>
              </a:rPr>
              <a:t>purchased </a:t>
            </a:r>
            <a:r>
              <a:rPr lang="en-US" spc="-26" dirty="0">
                <a:solidFill>
                  <a:srgbClr val="3C2B32"/>
                </a:solidFill>
                <a:cs typeface="Verdana"/>
              </a:rPr>
              <a:t>homes </a:t>
            </a:r>
            <a:r>
              <a:rPr lang="en-US" spc="-46" dirty="0">
                <a:solidFill>
                  <a:srgbClr val="3C2B32"/>
                </a:solidFill>
                <a:cs typeface="Verdana"/>
              </a:rPr>
              <a:t>in </a:t>
            </a:r>
            <a:r>
              <a:rPr lang="en-US" dirty="0">
                <a:solidFill>
                  <a:srgbClr val="3C2B32"/>
                </a:solidFill>
                <a:cs typeface="Verdana"/>
              </a:rPr>
              <a:t>black </a:t>
            </a:r>
            <a:r>
              <a:rPr lang="en-US" spc="-15" dirty="0">
                <a:solidFill>
                  <a:srgbClr val="3C2B32"/>
                </a:solidFill>
                <a:cs typeface="Verdana"/>
              </a:rPr>
              <a:t>neighborhoods and </a:t>
            </a:r>
            <a:r>
              <a:rPr lang="en-US" spc="-41" dirty="0">
                <a:solidFill>
                  <a:srgbClr val="3C2B32"/>
                </a:solidFill>
                <a:cs typeface="Verdana"/>
              </a:rPr>
              <a:t>then </a:t>
            </a:r>
            <a:r>
              <a:rPr lang="en-US" spc="-5" dirty="0">
                <a:solidFill>
                  <a:srgbClr val="3C2B32"/>
                </a:solidFill>
                <a:cs typeface="Verdana"/>
              </a:rPr>
              <a:t>sold </a:t>
            </a:r>
            <a:r>
              <a:rPr lang="en-US" spc="-41" dirty="0">
                <a:solidFill>
                  <a:srgbClr val="3C2B32"/>
                </a:solidFill>
                <a:cs typeface="Verdana"/>
              </a:rPr>
              <a:t>“housing contracts”  to </a:t>
            </a:r>
            <a:r>
              <a:rPr lang="en-US" spc="-5" dirty="0">
                <a:solidFill>
                  <a:srgbClr val="3C2B32"/>
                </a:solidFill>
                <a:cs typeface="Verdana"/>
              </a:rPr>
              <a:t>blacks </a:t>
            </a:r>
            <a:r>
              <a:rPr lang="en-US" spc="-46" dirty="0">
                <a:solidFill>
                  <a:srgbClr val="3C2B32"/>
                </a:solidFill>
                <a:cs typeface="Verdana"/>
              </a:rPr>
              <a:t>who </a:t>
            </a:r>
            <a:r>
              <a:rPr lang="en-US" spc="-41" dirty="0">
                <a:solidFill>
                  <a:srgbClr val="3C2B32"/>
                </a:solidFill>
                <a:cs typeface="Verdana"/>
              </a:rPr>
              <a:t>wanted to </a:t>
            </a:r>
            <a:r>
              <a:rPr lang="en-US" dirty="0">
                <a:solidFill>
                  <a:srgbClr val="3C2B32"/>
                </a:solidFill>
                <a:cs typeface="Verdana"/>
              </a:rPr>
              <a:t>become </a:t>
            </a:r>
            <a:r>
              <a:rPr lang="en-US" spc="-51" dirty="0">
                <a:solidFill>
                  <a:srgbClr val="3C2B32"/>
                </a:solidFill>
                <a:cs typeface="Verdana"/>
              </a:rPr>
              <a:t>homeowners, </a:t>
            </a:r>
            <a:r>
              <a:rPr lang="en-US" spc="-31" dirty="0">
                <a:solidFill>
                  <a:srgbClr val="3C2B32"/>
                </a:solidFill>
                <a:cs typeface="Verdana"/>
              </a:rPr>
              <a:t>often </a:t>
            </a:r>
            <a:r>
              <a:rPr lang="en-US" spc="-46" dirty="0">
                <a:solidFill>
                  <a:srgbClr val="3C2B32"/>
                </a:solidFill>
                <a:cs typeface="Verdana"/>
              </a:rPr>
              <a:t>for </a:t>
            </a:r>
            <a:r>
              <a:rPr lang="en-US" spc="-51" dirty="0">
                <a:solidFill>
                  <a:srgbClr val="3C2B32"/>
                </a:solidFill>
                <a:cs typeface="Verdana"/>
              </a:rPr>
              <a:t>two </a:t>
            </a:r>
            <a:r>
              <a:rPr lang="en-US" spc="-41" dirty="0">
                <a:solidFill>
                  <a:srgbClr val="3C2B32"/>
                </a:solidFill>
                <a:cs typeface="Verdana"/>
              </a:rPr>
              <a:t>or </a:t>
            </a:r>
            <a:r>
              <a:rPr lang="en-US" spc="-46" dirty="0">
                <a:solidFill>
                  <a:srgbClr val="3C2B32"/>
                </a:solidFill>
                <a:cs typeface="Verdana"/>
              </a:rPr>
              <a:t>three </a:t>
            </a:r>
            <a:r>
              <a:rPr lang="en-US" spc="-41" dirty="0">
                <a:solidFill>
                  <a:srgbClr val="3C2B32"/>
                </a:solidFill>
                <a:cs typeface="Verdana"/>
              </a:rPr>
              <a:t>times the </a:t>
            </a:r>
            <a:r>
              <a:rPr lang="en-US" spc="-51" dirty="0">
                <a:solidFill>
                  <a:srgbClr val="3C2B32"/>
                </a:solidFill>
                <a:cs typeface="Verdana"/>
              </a:rPr>
              <a:t>amount </a:t>
            </a:r>
            <a:r>
              <a:rPr lang="en-US" spc="-20" dirty="0">
                <a:solidFill>
                  <a:srgbClr val="3C2B32"/>
                </a:solidFill>
                <a:cs typeface="Verdana"/>
              </a:rPr>
              <a:t>of</a:t>
            </a:r>
            <a:r>
              <a:rPr lang="en-US" spc="-219" dirty="0">
                <a:solidFill>
                  <a:srgbClr val="3C2B32"/>
                </a:solidFill>
                <a:cs typeface="Verdana"/>
              </a:rPr>
              <a:t> </a:t>
            </a:r>
            <a:r>
              <a:rPr lang="en-US" spc="-41" dirty="0">
                <a:solidFill>
                  <a:srgbClr val="3C2B32"/>
                </a:solidFill>
                <a:cs typeface="Verdana"/>
              </a:rPr>
              <a:t>the  </a:t>
            </a:r>
            <a:r>
              <a:rPr lang="en-US" spc="-46" dirty="0">
                <a:solidFill>
                  <a:srgbClr val="3C2B32"/>
                </a:solidFill>
                <a:cs typeface="Verdana"/>
              </a:rPr>
              <a:t>mortgage. </a:t>
            </a:r>
          </a:p>
          <a:p>
            <a:r>
              <a:rPr lang="en-US" spc="-20" dirty="0">
                <a:solidFill>
                  <a:srgbClr val="3C2B32"/>
                </a:solidFill>
                <a:cs typeface="Verdana"/>
              </a:rPr>
              <a:t>These </a:t>
            </a:r>
            <a:r>
              <a:rPr lang="en-US" spc="-26" dirty="0">
                <a:solidFill>
                  <a:srgbClr val="3C2B32"/>
                </a:solidFill>
                <a:cs typeface="Verdana"/>
              </a:rPr>
              <a:t>contracts </a:t>
            </a:r>
            <a:r>
              <a:rPr lang="en-US" spc="-46" dirty="0">
                <a:solidFill>
                  <a:srgbClr val="3C2B32"/>
                </a:solidFill>
                <a:cs typeface="Verdana"/>
              </a:rPr>
              <a:t>only </a:t>
            </a:r>
            <a:r>
              <a:rPr lang="en-US" spc="-31" dirty="0">
                <a:solidFill>
                  <a:srgbClr val="3C2B32"/>
                </a:solidFill>
                <a:cs typeface="Verdana"/>
              </a:rPr>
              <a:t>guaranteed </a:t>
            </a:r>
            <a:r>
              <a:rPr lang="en-US" dirty="0">
                <a:solidFill>
                  <a:srgbClr val="3C2B32"/>
                </a:solidFill>
                <a:cs typeface="Verdana"/>
              </a:rPr>
              <a:t>black </a:t>
            </a:r>
            <a:r>
              <a:rPr lang="en-US" spc="-36" dirty="0">
                <a:solidFill>
                  <a:srgbClr val="3C2B32"/>
                </a:solidFill>
                <a:cs typeface="Verdana"/>
              </a:rPr>
              <a:t>families </a:t>
            </a:r>
            <a:r>
              <a:rPr lang="en-US" spc="-41" dirty="0">
                <a:solidFill>
                  <a:srgbClr val="3C2B32"/>
                </a:solidFill>
                <a:cs typeface="Verdana"/>
              </a:rPr>
              <a:t>the </a:t>
            </a:r>
            <a:r>
              <a:rPr lang="en-US" spc="-46" dirty="0">
                <a:solidFill>
                  <a:srgbClr val="3C2B32"/>
                </a:solidFill>
                <a:cs typeface="Verdana"/>
              </a:rPr>
              <a:t>rights </a:t>
            </a:r>
            <a:r>
              <a:rPr lang="en-US" spc="-41" dirty="0">
                <a:solidFill>
                  <a:srgbClr val="3C2B32"/>
                </a:solidFill>
                <a:cs typeface="Verdana"/>
              </a:rPr>
              <a:t>to the </a:t>
            </a:r>
            <a:r>
              <a:rPr lang="en-US" spc="-20" dirty="0">
                <a:solidFill>
                  <a:srgbClr val="3C2B32"/>
                </a:solidFill>
                <a:cs typeface="Verdana"/>
              </a:rPr>
              <a:t>house </a:t>
            </a:r>
            <a:r>
              <a:rPr lang="en-US" spc="-10" dirty="0">
                <a:solidFill>
                  <a:srgbClr val="3C2B32"/>
                </a:solidFill>
                <a:cs typeface="Verdana"/>
              </a:rPr>
              <a:t>AFTER </a:t>
            </a:r>
            <a:r>
              <a:rPr lang="en-US" spc="-36" dirty="0">
                <a:solidFill>
                  <a:srgbClr val="3C2B32"/>
                </a:solidFill>
                <a:cs typeface="Verdana"/>
              </a:rPr>
              <a:t>all  </a:t>
            </a:r>
            <a:r>
              <a:rPr lang="en-US" spc="-41" dirty="0">
                <a:solidFill>
                  <a:srgbClr val="3C2B32"/>
                </a:solidFill>
                <a:cs typeface="Verdana"/>
              </a:rPr>
              <a:t>the payments </a:t>
            </a:r>
            <a:r>
              <a:rPr lang="en-US" spc="-46" dirty="0">
                <a:solidFill>
                  <a:srgbClr val="3C2B32"/>
                </a:solidFill>
                <a:cs typeface="Verdana"/>
              </a:rPr>
              <a:t>were </a:t>
            </a:r>
            <a:r>
              <a:rPr lang="en-US" spc="-36" dirty="0">
                <a:solidFill>
                  <a:srgbClr val="3C2B32"/>
                </a:solidFill>
                <a:cs typeface="Verdana"/>
              </a:rPr>
              <a:t>complete. </a:t>
            </a:r>
            <a:r>
              <a:rPr lang="en-US" spc="-15" dirty="0">
                <a:solidFill>
                  <a:srgbClr val="3C2B32"/>
                </a:solidFill>
                <a:cs typeface="Verdana"/>
              </a:rPr>
              <a:t>Missing </a:t>
            </a:r>
            <a:r>
              <a:rPr lang="en-US" spc="-36" dirty="0">
                <a:solidFill>
                  <a:srgbClr val="3C2B32"/>
                </a:solidFill>
                <a:cs typeface="Verdana"/>
              </a:rPr>
              <a:t>even </a:t>
            </a:r>
            <a:r>
              <a:rPr lang="en-US" spc="-15" dirty="0">
                <a:solidFill>
                  <a:srgbClr val="3C2B32"/>
                </a:solidFill>
                <a:cs typeface="Verdana"/>
              </a:rPr>
              <a:t>one </a:t>
            </a:r>
            <a:r>
              <a:rPr lang="en-US" spc="-61" dirty="0">
                <a:solidFill>
                  <a:srgbClr val="3C2B32"/>
                </a:solidFill>
                <a:cs typeface="Verdana"/>
              </a:rPr>
              <a:t>payment, </a:t>
            </a:r>
            <a:r>
              <a:rPr lang="en-US" spc="-41" dirty="0">
                <a:solidFill>
                  <a:srgbClr val="3C2B32"/>
                </a:solidFill>
                <a:cs typeface="Verdana"/>
              </a:rPr>
              <a:t>or </a:t>
            </a:r>
            <a:r>
              <a:rPr lang="en-US" spc="-10" dirty="0">
                <a:solidFill>
                  <a:srgbClr val="3C2B32"/>
                </a:solidFill>
                <a:cs typeface="Verdana"/>
              </a:rPr>
              <a:t>being </a:t>
            </a:r>
            <a:r>
              <a:rPr lang="en-US" spc="-66" dirty="0">
                <a:solidFill>
                  <a:srgbClr val="3C2B32"/>
                </a:solidFill>
                <a:cs typeface="Verdana"/>
              </a:rPr>
              <a:t>late, </a:t>
            </a:r>
            <a:r>
              <a:rPr lang="en-US" spc="-36" dirty="0">
                <a:solidFill>
                  <a:srgbClr val="3C2B32"/>
                </a:solidFill>
                <a:cs typeface="Verdana"/>
              </a:rPr>
              <a:t>would </a:t>
            </a:r>
            <a:r>
              <a:rPr lang="en-US" spc="-51" dirty="0">
                <a:solidFill>
                  <a:srgbClr val="3C2B32"/>
                </a:solidFill>
                <a:cs typeface="Verdana"/>
              </a:rPr>
              <a:t>result </a:t>
            </a:r>
            <a:r>
              <a:rPr lang="en-US" spc="-46" dirty="0">
                <a:solidFill>
                  <a:srgbClr val="3C2B32"/>
                </a:solidFill>
                <a:cs typeface="Verdana"/>
              </a:rPr>
              <a:t>in </a:t>
            </a:r>
            <a:r>
              <a:rPr lang="en-US" spc="-41" dirty="0">
                <a:solidFill>
                  <a:srgbClr val="3C2B32"/>
                </a:solidFill>
                <a:cs typeface="Verdana"/>
              </a:rPr>
              <a:t>the  </a:t>
            </a:r>
            <a:r>
              <a:rPr lang="en-US" dirty="0">
                <a:solidFill>
                  <a:srgbClr val="3C2B32"/>
                </a:solidFill>
                <a:cs typeface="Verdana"/>
              </a:rPr>
              <a:t>black </a:t>
            </a:r>
            <a:r>
              <a:rPr lang="en-US" spc="-56" dirty="0">
                <a:solidFill>
                  <a:srgbClr val="3C2B32"/>
                </a:solidFill>
                <a:cs typeface="Verdana"/>
              </a:rPr>
              <a:t>family </a:t>
            </a:r>
            <a:r>
              <a:rPr lang="en-US" spc="-20" dirty="0">
                <a:solidFill>
                  <a:srgbClr val="3C2B32"/>
                </a:solidFill>
                <a:cs typeface="Verdana"/>
              </a:rPr>
              <a:t>losing </a:t>
            </a:r>
            <a:r>
              <a:rPr lang="en-US" spc="-51" dirty="0">
                <a:solidFill>
                  <a:srgbClr val="3C2B32"/>
                </a:solidFill>
                <a:cs typeface="Verdana"/>
              </a:rPr>
              <a:t>their </a:t>
            </a:r>
            <a:r>
              <a:rPr lang="en-US" spc="-20" dirty="0">
                <a:solidFill>
                  <a:srgbClr val="3C2B32"/>
                </a:solidFill>
                <a:cs typeface="Verdana"/>
              </a:rPr>
              <a:t>house</a:t>
            </a:r>
            <a:r>
              <a:rPr lang="en-US" spc="-153" dirty="0">
                <a:solidFill>
                  <a:srgbClr val="3C2B32"/>
                </a:solidFill>
                <a:cs typeface="Verdana"/>
              </a:rPr>
              <a:t> </a:t>
            </a:r>
            <a:r>
              <a:rPr lang="en-US" spc="-61" dirty="0">
                <a:solidFill>
                  <a:srgbClr val="3C2B32"/>
                </a:solidFill>
                <a:cs typeface="Verdana"/>
              </a:rPr>
              <a:t>immediately.</a:t>
            </a:r>
            <a:endParaRPr lang="en-US" dirty="0">
              <a:cs typeface="Verdana"/>
            </a:endParaRPr>
          </a:p>
          <a:p>
            <a:endParaRPr lang="en-US" dirty="0"/>
          </a:p>
          <a:p>
            <a:r>
              <a:rPr lang="en-US" dirty="0"/>
              <a:t>The G.I. Bill of 1944</a:t>
            </a:r>
          </a:p>
          <a:p>
            <a:r>
              <a:rPr lang="en-US" sz="2400" spc="-41" dirty="0">
                <a:solidFill>
                  <a:srgbClr val="3C2B32"/>
                </a:solidFill>
                <a:cs typeface="Verdana"/>
              </a:rPr>
              <a:t>This was </a:t>
            </a:r>
            <a:r>
              <a:rPr lang="en-US" sz="2400" spc="-5" dirty="0">
                <a:solidFill>
                  <a:srgbClr val="3C2B32"/>
                </a:solidFill>
                <a:cs typeface="Verdana"/>
              </a:rPr>
              <a:t>enacted </a:t>
            </a:r>
            <a:r>
              <a:rPr lang="en-US" sz="2400" spc="-41" dirty="0">
                <a:solidFill>
                  <a:srgbClr val="3C2B32"/>
                </a:solidFill>
                <a:cs typeface="Verdana"/>
              </a:rPr>
              <a:t>to </a:t>
            </a:r>
            <a:r>
              <a:rPr lang="en-US" sz="2400" spc="-20" dirty="0">
                <a:solidFill>
                  <a:srgbClr val="3C2B32"/>
                </a:solidFill>
                <a:cs typeface="Verdana"/>
              </a:rPr>
              <a:t>help </a:t>
            </a:r>
            <a:r>
              <a:rPr lang="en-US" sz="2400" spc="-179" dirty="0">
                <a:solidFill>
                  <a:srgbClr val="3C2B32"/>
                </a:solidFill>
                <a:cs typeface="Verdana"/>
              </a:rPr>
              <a:t> </a:t>
            </a:r>
            <a:r>
              <a:rPr lang="en-US" sz="2400" spc="-46" dirty="0">
                <a:solidFill>
                  <a:srgbClr val="3C2B32"/>
                </a:solidFill>
                <a:cs typeface="Verdana"/>
              </a:rPr>
              <a:t>veterans adjust </a:t>
            </a:r>
            <a:r>
              <a:rPr lang="en-US" sz="2400" spc="-41" dirty="0">
                <a:solidFill>
                  <a:srgbClr val="3C2B32"/>
                </a:solidFill>
                <a:cs typeface="Verdana"/>
              </a:rPr>
              <a:t>to </a:t>
            </a:r>
            <a:r>
              <a:rPr lang="en-US" sz="2400" spc="-36" dirty="0">
                <a:solidFill>
                  <a:srgbClr val="3C2B32"/>
                </a:solidFill>
                <a:cs typeface="Verdana"/>
              </a:rPr>
              <a:t>civilian life </a:t>
            </a:r>
            <a:r>
              <a:rPr lang="en-US" sz="2400" spc="-41" dirty="0">
                <a:solidFill>
                  <a:srgbClr val="3C2B32"/>
                </a:solidFill>
                <a:cs typeface="Verdana"/>
              </a:rPr>
              <a:t>by </a:t>
            </a:r>
            <a:r>
              <a:rPr lang="en-US" sz="2400" spc="-36" dirty="0">
                <a:solidFill>
                  <a:srgbClr val="3C2B32"/>
                </a:solidFill>
                <a:cs typeface="Verdana"/>
              </a:rPr>
              <a:t>providing low-cost  </a:t>
            </a:r>
            <a:r>
              <a:rPr lang="en-US" sz="2400" spc="-31" dirty="0">
                <a:solidFill>
                  <a:srgbClr val="3C2B32"/>
                </a:solidFill>
                <a:cs typeface="Verdana"/>
              </a:rPr>
              <a:t>home </a:t>
            </a:r>
            <a:r>
              <a:rPr lang="en-US" sz="2400" spc="-41" dirty="0">
                <a:solidFill>
                  <a:srgbClr val="3C2B32"/>
                </a:solidFill>
                <a:cs typeface="Verdana"/>
              </a:rPr>
              <a:t>mortgages, </a:t>
            </a:r>
            <a:r>
              <a:rPr lang="en-US" sz="2400" spc="-51" dirty="0">
                <a:solidFill>
                  <a:srgbClr val="3C2B32"/>
                </a:solidFill>
                <a:cs typeface="Verdana"/>
              </a:rPr>
              <a:t>low-interest </a:t>
            </a:r>
            <a:r>
              <a:rPr lang="en-US" sz="2400" spc="-15" dirty="0">
                <a:solidFill>
                  <a:srgbClr val="3C2B32"/>
                </a:solidFill>
                <a:cs typeface="Verdana"/>
              </a:rPr>
              <a:t>business </a:t>
            </a:r>
            <a:r>
              <a:rPr lang="en-US" sz="2400" spc="-46" dirty="0">
                <a:solidFill>
                  <a:srgbClr val="3C2B32"/>
                </a:solidFill>
                <a:cs typeface="Verdana"/>
              </a:rPr>
              <a:t>loans, </a:t>
            </a:r>
            <a:r>
              <a:rPr lang="en-US" sz="2400" spc="-51" dirty="0">
                <a:solidFill>
                  <a:srgbClr val="3C2B32"/>
                </a:solidFill>
                <a:cs typeface="Verdana"/>
              </a:rPr>
              <a:t>tuition </a:t>
            </a:r>
            <a:r>
              <a:rPr lang="en-US" sz="2400" spc="-31" dirty="0">
                <a:solidFill>
                  <a:srgbClr val="3C2B32"/>
                </a:solidFill>
                <a:cs typeface="Verdana"/>
              </a:rPr>
              <a:t>assistance, </a:t>
            </a:r>
            <a:r>
              <a:rPr lang="en-US" sz="2400" spc="-15" dirty="0">
                <a:solidFill>
                  <a:srgbClr val="3C2B32"/>
                </a:solidFill>
                <a:cs typeface="Verdana"/>
              </a:rPr>
              <a:t>and </a:t>
            </a:r>
            <a:r>
              <a:rPr lang="en-US" sz="2400" spc="-41" dirty="0">
                <a:solidFill>
                  <a:srgbClr val="3C2B32"/>
                </a:solidFill>
                <a:cs typeface="Verdana"/>
              </a:rPr>
              <a:t>unemployment  </a:t>
            </a:r>
            <a:r>
              <a:rPr lang="en-US" sz="2400" spc="-46" dirty="0">
                <a:solidFill>
                  <a:srgbClr val="3C2B32"/>
                </a:solidFill>
                <a:cs typeface="Verdana"/>
              </a:rPr>
              <a:t>insurance. </a:t>
            </a:r>
            <a:r>
              <a:rPr lang="en-US" sz="2400" spc="-66" dirty="0">
                <a:solidFill>
                  <a:srgbClr val="3C2B32"/>
                </a:solidFill>
                <a:cs typeface="Verdana"/>
              </a:rPr>
              <a:t>Unfortunately, </a:t>
            </a:r>
            <a:r>
              <a:rPr lang="en-US" sz="2400" dirty="0">
                <a:solidFill>
                  <a:srgbClr val="3C2B32"/>
                </a:solidFill>
                <a:cs typeface="Verdana"/>
              </a:rPr>
              <a:t>Black </a:t>
            </a:r>
            <a:r>
              <a:rPr lang="en-US" sz="2400" spc="-46" dirty="0">
                <a:solidFill>
                  <a:srgbClr val="3C2B32"/>
                </a:solidFill>
                <a:cs typeface="Verdana"/>
              </a:rPr>
              <a:t>veterans were </a:t>
            </a:r>
            <a:r>
              <a:rPr lang="en-US" sz="2400" spc="-15" dirty="0">
                <a:solidFill>
                  <a:srgbClr val="3C2B32"/>
                </a:solidFill>
                <a:cs typeface="Verdana"/>
              </a:rPr>
              <a:t>excluded </a:t>
            </a:r>
            <a:r>
              <a:rPr lang="en-US" sz="2400" spc="-56" dirty="0">
                <a:solidFill>
                  <a:srgbClr val="3C2B32"/>
                </a:solidFill>
                <a:cs typeface="Verdana"/>
              </a:rPr>
              <a:t>from </a:t>
            </a:r>
            <a:r>
              <a:rPr lang="en-US" sz="2400" spc="-61" dirty="0">
                <a:solidFill>
                  <a:srgbClr val="3C2B32"/>
                </a:solidFill>
                <a:cs typeface="Verdana"/>
              </a:rPr>
              <a:t>many </a:t>
            </a:r>
            <a:r>
              <a:rPr lang="en-US" sz="2400" spc="-20" dirty="0">
                <a:solidFill>
                  <a:srgbClr val="3C2B32"/>
                </a:solidFill>
                <a:cs typeface="Verdana"/>
              </a:rPr>
              <a:t>of </a:t>
            </a:r>
            <a:r>
              <a:rPr lang="en-US" sz="2400" spc="-26" dirty="0">
                <a:solidFill>
                  <a:srgbClr val="3C2B32"/>
                </a:solidFill>
                <a:cs typeface="Verdana"/>
              </a:rPr>
              <a:t>these</a:t>
            </a:r>
            <a:r>
              <a:rPr lang="en-US" sz="2400" spc="-143" dirty="0">
                <a:solidFill>
                  <a:srgbClr val="3C2B32"/>
                </a:solidFill>
                <a:cs typeface="Verdana"/>
              </a:rPr>
              <a:t> </a:t>
            </a:r>
            <a:r>
              <a:rPr lang="en-US" sz="2400" spc="-41" dirty="0">
                <a:solidFill>
                  <a:srgbClr val="3C2B32"/>
                </a:solidFill>
                <a:cs typeface="Verdana"/>
              </a:rPr>
              <a:t>benefits.</a:t>
            </a:r>
            <a:endParaRPr lang="en-US" sz="2400" dirty="0">
              <a:solidFill>
                <a:prstClr val="black"/>
              </a:solidFill>
              <a:cs typeface="Verdana"/>
            </a:endParaRPr>
          </a:p>
          <a:p>
            <a:endParaRPr lang="en-US" dirty="0"/>
          </a:p>
          <a:p>
            <a:r>
              <a:rPr lang="en-US" dirty="0"/>
              <a:t>Separate But Equal Doctrine</a:t>
            </a:r>
          </a:p>
          <a:p>
            <a:pPr lvl="1"/>
            <a:r>
              <a:rPr lang="en-US" sz="2400" spc="-41" dirty="0">
                <a:solidFill>
                  <a:srgbClr val="3C2B32"/>
                </a:solidFill>
                <a:cs typeface="Verdana"/>
              </a:rPr>
              <a:t>Although the “Separate but Equal” </a:t>
            </a:r>
            <a:r>
              <a:rPr lang="en-US" sz="2400" spc="-31" dirty="0">
                <a:solidFill>
                  <a:srgbClr val="3C2B32"/>
                </a:solidFill>
                <a:cs typeface="Verdana"/>
              </a:rPr>
              <a:t>Doctrine </a:t>
            </a:r>
            <a:r>
              <a:rPr lang="en-US" sz="2400" spc="-41" dirty="0">
                <a:solidFill>
                  <a:srgbClr val="3C2B32"/>
                </a:solidFill>
                <a:cs typeface="Verdana"/>
              </a:rPr>
              <a:t>was </a:t>
            </a:r>
            <a:r>
              <a:rPr lang="en-US" sz="2400" spc="-5" dirty="0">
                <a:solidFill>
                  <a:srgbClr val="3C2B32"/>
                </a:solidFill>
                <a:cs typeface="Verdana"/>
              </a:rPr>
              <a:t>declared </a:t>
            </a:r>
            <a:r>
              <a:rPr lang="en-US" sz="2400" spc="-36" dirty="0">
                <a:solidFill>
                  <a:srgbClr val="3C2B32"/>
                </a:solidFill>
                <a:cs typeface="Verdana"/>
              </a:rPr>
              <a:t>unconstitutional </a:t>
            </a:r>
            <a:r>
              <a:rPr lang="en-US" sz="2400" spc="-46" dirty="0">
                <a:solidFill>
                  <a:srgbClr val="3C2B32"/>
                </a:solidFill>
                <a:cs typeface="Verdana"/>
              </a:rPr>
              <a:t>in </a:t>
            </a:r>
            <a:r>
              <a:rPr lang="en-US" sz="2400" spc="-138" dirty="0">
                <a:solidFill>
                  <a:srgbClr val="3C2B32"/>
                </a:solidFill>
                <a:cs typeface="Verdana"/>
              </a:rPr>
              <a:t>1954 </a:t>
            </a:r>
            <a:r>
              <a:rPr lang="en-US" sz="2400" spc="-71" dirty="0">
                <a:solidFill>
                  <a:srgbClr val="3C2B32"/>
                </a:solidFill>
                <a:cs typeface="Verdana"/>
              </a:rPr>
              <a:t>(Brown </a:t>
            </a:r>
            <a:r>
              <a:rPr lang="en-US" sz="2400" spc="-102" dirty="0">
                <a:solidFill>
                  <a:srgbClr val="3C2B32"/>
                </a:solidFill>
                <a:cs typeface="Verdana"/>
              </a:rPr>
              <a:t>vs.  </a:t>
            </a:r>
            <a:r>
              <a:rPr lang="en-US" sz="2400" spc="-26" dirty="0">
                <a:solidFill>
                  <a:srgbClr val="3C2B32"/>
                </a:solidFill>
                <a:cs typeface="Verdana"/>
              </a:rPr>
              <a:t>Board </a:t>
            </a:r>
            <a:r>
              <a:rPr lang="en-US" sz="2400" spc="-20" dirty="0">
                <a:solidFill>
                  <a:srgbClr val="3C2B32"/>
                </a:solidFill>
                <a:cs typeface="Verdana"/>
              </a:rPr>
              <a:t>of </a:t>
            </a:r>
            <a:r>
              <a:rPr lang="en-US" sz="2400" spc="-46" dirty="0">
                <a:solidFill>
                  <a:srgbClr val="3C2B32"/>
                </a:solidFill>
                <a:cs typeface="Verdana"/>
              </a:rPr>
              <a:t>Education), </a:t>
            </a:r>
            <a:r>
              <a:rPr lang="en-US" sz="2400" spc="-31" dirty="0">
                <a:solidFill>
                  <a:srgbClr val="3C2B32"/>
                </a:solidFill>
                <a:cs typeface="Verdana"/>
              </a:rPr>
              <a:t>American </a:t>
            </a:r>
            <a:r>
              <a:rPr lang="en-US" sz="2400" spc="-5" dirty="0">
                <a:solidFill>
                  <a:srgbClr val="3C2B32"/>
                </a:solidFill>
                <a:cs typeface="Verdana"/>
              </a:rPr>
              <a:t>schools </a:t>
            </a:r>
            <a:r>
              <a:rPr lang="en-US" sz="2400" spc="-41" dirty="0">
                <a:solidFill>
                  <a:srgbClr val="3C2B32"/>
                </a:solidFill>
                <a:cs typeface="Verdana"/>
              </a:rPr>
              <a:t>are </a:t>
            </a:r>
            <a:r>
              <a:rPr lang="en-US" sz="2400" spc="-46" dirty="0">
                <a:solidFill>
                  <a:srgbClr val="3C2B32"/>
                </a:solidFill>
                <a:cs typeface="Verdana"/>
              </a:rPr>
              <a:t>more </a:t>
            </a:r>
            <a:r>
              <a:rPr lang="en-US" sz="2400" spc="-36" dirty="0">
                <a:solidFill>
                  <a:srgbClr val="3C2B32"/>
                </a:solidFill>
                <a:cs typeface="Verdana"/>
              </a:rPr>
              <a:t>racially </a:t>
            </a:r>
            <a:r>
              <a:rPr lang="en-US" sz="2400" spc="-15" dirty="0">
                <a:solidFill>
                  <a:srgbClr val="3C2B32"/>
                </a:solidFill>
                <a:cs typeface="Verdana"/>
              </a:rPr>
              <a:t>segregated </a:t>
            </a:r>
            <a:r>
              <a:rPr lang="en-US" sz="2400" spc="-36" dirty="0">
                <a:solidFill>
                  <a:srgbClr val="3C2B32"/>
                </a:solidFill>
                <a:cs typeface="Verdana"/>
              </a:rPr>
              <a:t>today </a:t>
            </a:r>
            <a:r>
              <a:rPr lang="en-US" sz="2400" spc="-51" dirty="0">
                <a:solidFill>
                  <a:srgbClr val="3C2B32"/>
                </a:solidFill>
                <a:cs typeface="Verdana"/>
              </a:rPr>
              <a:t>than at </a:t>
            </a:r>
            <a:r>
              <a:rPr lang="en-US" sz="2400" spc="-56" dirty="0">
                <a:solidFill>
                  <a:srgbClr val="3C2B32"/>
                </a:solidFill>
                <a:cs typeface="Verdana"/>
              </a:rPr>
              <a:t>any </a:t>
            </a:r>
            <a:r>
              <a:rPr lang="en-US" sz="2400" spc="-41" dirty="0">
                <a:solidFill>
                  <a:srgbClr val="3C2B32"/>
                </a:solidFill>
                <a:cs typeface="Verdana"/>
              </a:rPr>
              <a:t>other  </a:t>
            </a:r>
            <a:r>
              <a:rPr lang="en-US" sz="2400" spc="-51" dirty="0">
                <a:solidFill>
                  <a:srgbClr val="3C2B32"/>
                </a:solidFill>
                <a:cs typeface="Verdana"/>
              </a:rPr>
              <a:t>time </a:t>
            </a:r>
            <a:r>
              <a:rPr lang="en-US" sz="2400" spc="-46" dirty="0">
                <a:solidFill>
                  <a:srgbClr val="3C2B32"/>
                </a:solidFill>
                <a:cs typeface="Verdana"/>
              </a:rPr>
              <a:t>in </a:t>
            </a:r>
            <a:r>
              <a:rPr lang="en-US" sz="2400" spc="-41" dirty="0">
                <a:solidFill>
                  <a:srgbClr val="3C2B32"/>
                </a:solidFill>
                <a:cs typeface="Verdana"/>
              </a:rPr>
              <a:t>the </a:t>
            </a:r>
            <a:r>
              <a:rPr lang="en-US" sz="2400" spc="-20" dirty="0">
                <a:solidFill>
                  <a:srgbClr val="3C2B32"/>
                </a:solidFill>
                <a:cs typeface="Verdana"/>
              </a:rPr>
              <a:t>past </a:t>
            </a:r>
            <a:r>
              <a:rPr lang="en-US" sz="2400" spc="-51" dirty="0">
                <a:solidFill>
                  <a:srgbClr val="3C2B32"/>
                </a:solidFill>
                <a:cs typeface="Verdana"/>
              </a:rPr>
              <a:t>four </a:t>
            </a:r>
            <a:r>
              <a:rPr lang="en-US" sz="2400" spc="-10" dirty="0">
                <a:solidFill>
                  <a:srgbClr val="3C2B32"/>
                </a:solidFill>
                <a:cs typeface="Verdana"/>
              </a:rPr>
              <a:t>decades. </a:t>
            </a:r>
          </a:p>
          <a:p>
            <a:pPr lvl="1"/>
            <a:r>
              <a:rPr lang="en-US" sz="2400" spc="-5" dirty="0">
                <a:solidFill>
                  <a:srgbClr val="3C2B32"/>
                </a:solidFill>
                <a:cs typeface="Verdana"/>
              </a:rPr>
              <a:t>Because schools are tax funded, where you live determines the quality of the school you attend</a:t>
            </a:r>
            <a:r>
              <a:rPr lang="en-US" sz="2400" spc="-31" dirty="0">
                <a:solidFill>
                  <a:srgbClr val="3C2B32"/>
                </a:solidFill>
                <a:cs typeface="Verdana"/>
              </a:rPr>
              <a:t>. </a:t>
            </a:r>
            <a:r>
              <a:rPr lang="en-US" sz="2400" spc="-15" dirty="0">
                <a:solidFill>
                  <a:srgbClr val="3C2B32"/>
                </a:solidFill>
                <a:cs typeface="Verdana"/>
              </a:rPr>
              <a:t>Black </a:t>
            </a:r>
            <a:r>
              <a:rPr lang="en-US" sz="2400" spc="-31" dirty="0">
                <a:solidFill>
                  <a:srgbClr val="3C2B32"/>
                </a:solidFill>
                <a:cs typeface="Verdana"/>
              </a:rPr>
              <a:t>students </a:t>
            </a:r>
            <a:r>
              <a:rPr lang="en-US" sz="2400" spc="-41" dirty="0">
                <a:solidFill>
                  <a:srgbClr val="3C2B32"/>
                </a:solidFill>
                <a:cs typeface="Verdana"/>
              </a:rPr>
              <a:t>are </a:t>
            </a:r>
            <a:r>
              <a:rPr lang="en-US" sz="2400" spc="-56" dirty="0">
                <a:solidFill>
                  <a:srgbClr val="3C2B32"/>
                </a:solidFill>
                <a:cs typeface="Verdana"/>
              </a:rPr>
              <a:t>five </a:t>
            </a:r>
            <a:r>
              <a:rPr lang="en-US" sz="2400" spc="-41" dirty="0">
                <a:solidFill>
                  <a:srgbClr val="3C2B32"/>
                </a:solidFill>
                <a:cs typeface="Verdana"/>
              </a:rPr>
              <a:t>times </a:t>
            </a:r>
            <a:r>
              <a:rPr lang="en-US" sz="2400" spc="-10" dirty="0">
                <a:solidFill>
                  <a:srgbClr val="3C2B32"/>
                </a:solidFill>
                <a:cs typeface="Verdana"/>
              </a:rPr>
              <a:t>as </a:t>
            </a:r>
            <a:r>
              <a:rPr lang="en-US" sz="2400" spc="-46" dirty="0">
                <a:solidFill>
                  <a:srgbClr val="3C2B32"/>
                </a:solidFill>
                <a:cs typeface="Verdana"/>
              </a:rPr>
              <a:t>likely </a:t>
            </a:r>
            <a:r>
              <a:rPr lang="en-US" sz="2400" spc="-41" dirty="0">
                <a:solidFill>
                  <a:srgbClr val="3C2B32"/>
                </a:solidFill>
                <a:cs typeface="Verdana"/>
              </a:rPr>
              <a:t>to </a:t>
            </a:r>
            <a:r>
              <a:rPr lang="en-US" sz="2400" spc="-51" dirty="0">
                <a:solidFill>
                  <a:srgbClr val="3C2B32"/>
                </a:solidFill>
                <a:cs typeface="Verdana"/>
              </a:rPr>
              <a:t>live </a:t>
            </a:r>
            <a:r>
              <a:rPr lang="en-US" sz="2400" spc="-46" dirty="0">
                <a:solidFill>
                  <a:srgbClr val="3C2B32"/>
                </a:solidFill>
                <a:cs typeface="Verdana"/>
              </a:rPr>
              <a:t>in </a:t>
            </a:r>
            <a:r>
              <a:rPr lang="en-US" sz="2400" spc="-36" dirty="0">
                <a:solidFill>
                  <a:srgbClr val="3C2B32"/>
                </a:solidFill>
                <a:cs typeface="Verdana"/>
              </a:rPr>
              <a:t>an area </a:t>
            </a:r>
            <a:r>
              <a:rPr lang="en-US" sz="2400" spc="-20" dirty="0">
                <a:solidFill>
                  <a:srgbClr val="3C2B32"/>
                </a:solidFill>
                <a:cs typeface="Verdana"/>
              </a:rPr>
              <a:t>of</a:t>
            </a:r>
            <a:r>
              <a:rPr lang="en-US" sz="2400" spc="-230" dirty="0">
                <a:solidFill>
                  <a:srgbClr val="3C2B32"/>
                </a:solidFill>
                <a:cs typeface="Verdana"/>
              </a:rPr>
              <a:t> </a:t>
            </a:r>
            <a:r>
              <a:rPr lang="en-US" sz="2400" spc="-20" dirty="0">
                <a:solidFill>
                  <a:srgbClr val="3C2B32"/>
                </a:solidFill>
                <a:cs typeface="Verdana"/>
              </a:rPr>
              <a:t>concentrated  </a:t>
            </a:r>
            <a:r>
              <a:rPr lang="en-US" sz="2400" spc="-71" dirty="0">
                <a:solidFill>
                  <a:srgbClr val="3C2B32"/>
                </a:solidFill>
                <a:cs typeface="Verdana"/>
              </a:rPr>
              <a:t>poverty, </a:t>
            </a:r>
            <a:r>
              <a:rPr lang="en-US" sz="2400" spc="-66" dirty="0">
                <a:solidFill>
                  <a:srgbClr val="3C2B32"/>
                </a:solidFill>
                <a:cs typeface="Verdana"/>
              </a:rPr>
              <a:t>with </a:t>
            </a:r>
            <a:r>
              <a:rPr lang="en-US" sz="2400" spc="-36" dirty="0">
                <a:solidFill>
                  <a:srgbClr val="3C2B32"/>
                </a:solidFill>
                <a:cs typeface="Verdana"/>
              </a:rPr>
              <a:t>underfunded, </a:t>
            </a:r>
            <a:r>
              <a:rPr lang="en-US" sz="2400" spc="-41" dirty="0">
                <a:solidFill>
                  <a:srgbClr val="3C2B32"/>
                </a:solidFill>
                <a:cs typeface="Verdana"/>
              </a:rPr>
              <a:t>understaffed, </a:t>
            </a:r>
            <a:r>
              <a:rPr lang="en-US" sz="2400" spc="-15" dirty="0">
                <a:solidFill>
                  <a:srgbClr val="3C2B32"/>
                </a:solidFill>
                <a:cs typeface="Verdana"/>
              </a:rPr>
              <a:t>and </a:t>
            </a:r>
            <a:r>
              <a:rPr lang="en-US" sz="2400" spc="-31" dirty="0">
                <a:solidFill>
                  <a:srgbClr val="3C2B32"/>
                </a:solidFill>
                <a:cs typeface="Verdana"/>
              </a:rPr>
              <a:t>overcrowded </a:t>
            </a:r>
            <a:r>
              <a:rPr lang="en-US" sz="2400" spc="-26" dirty="0">
                <a:solidFill>
                  <a:srgbClr val="3C2B32"/>
                </a:solidFill>
                <a:cs typeface="Verdana"/>
              </a:rPr>
              <a:t>schools. </a:t>
            </a:r>
          </a:p>
          <a:p>
            <a:pPr lvl="1"/>
            <a:endParaRPr lang="en-US" sz="2400" dirty="0">
              <a:solidFill>
                <a:prstClr val="black"/>
              </a:solidFill>
              <a:cs typeface="Verdana"/>
            </a:endParaRPr>
          </a:p>
          <a:p>
            <a:r>
              <a:rPr lang="en-US" dirty="0"/>
              <a:t>Subprime Loans</a:t>
            </a:r>
          </a:p>
          <a:p>
            <a:pPr lvl="1"/>
            <a:r>
              <a:rPr lang="en-US" dirty="0"/>
              <a:t>Starting in the 1970s subprime loans (loans  with higher interest rates) were issued almost exclusively to Black families —regardless of a family’s  income, education, or good credit history creating housing </a:t>
            </a:r>
            <a:r>
              <a:rPr lang="en-US" dirty="0" err="1"/>
              <a:t>insecuiry</a:t>
            </a:r>
            <a:r>
              <a:rPr lang="en-US" dirty="0"/>
              <a:t> through foreclosure and stripping wealth in black communities</a:t>
            </a:r>
          </a:p>
          <a:p>
            <a:pPr lvl="1"/>
            <a:endParaRPr lang="en-US" dirty="0"/>
          </a:p>
          <a:p>
            <a:pPr lvl="1"/>
            <a:r>
              <a:rPr lang="en-US" dirty="0"/>
              <a:t>As a result, Blacks continue to unfairly pay more for  homes of the same value as their white counterparts. </a:t>
            </a:r>
          </a:p>
          <a:p>
            <a:pPr lvl="1"/>
            <a:r>
              <a:rPr lang="en-US" dirty="0"/>
              <a:t>This increases foreclosure rates in Black neighborhoods, and foreclosures are related to higher crime rates and poor community health.</a:t>
            </a:r>
          </a:p>
          <a:p>
            <a:endParaRPr lang="en-US" dirty="0"/>
          </a:p>
          <a:p>
            <a:r>
              <a:rPr lang="en-US" dirty="0"/>
              <a:t>Closely related is predatory lending practices in which overinflated loans are disproportionately given to people in low income communities of color</a:t>
            </a:r>
          </a:p>
          <a:p>
            <a:endParaRPr lang="en-US" dirty="0"/>
          </a:p>
          <a:p>
            <a:r>
              <a:rPr lang="en-US" dirty="0"/>
              <a:t>The War on Drugs</a:t>
            </a:r>
          </a:p>
          <a:p>
            <a:pPr lvl="1"/>
            <a:r>
              <a:rPr lang="en-US" dirty="0"/>
              <a:t>The War on Drugs, initiated in 1971 and continuing today, widened the racial wealth gap with policies targeting Black and Brown communities. </a:t>
            </a:r>
          </a:p>
          <a:p>
            <a:pPr lvl="1"/>
            <a:r>
              <a:rPr lang="en-US" dirty="0"/>
              <a:t>Although rates of using and selling drugs are comparable across racial lines, Blacks are up to 10 times as likely to be stopped, searched, arrested, prosecuted, convicted, and/or incarcerated for drug violations as whites. </a:t>
            </a:r>
          </a:p>
          <a:p>
            <a:pPr lvl="1"/>
            <a:r>
              <a:rPr lang="en-US" dirty="0"/>
              <a:t>Since this means that Black families are up to 10 times as likely to have a family member sent to prison, they are more than 10 times as likely to fall into hunger because of incarceration. </a:t>
            </a:r>
          </a:p>
          <a:p>
            <a:pPr lvl="0"/>
            <a:endParaRPr lang="en-US" spc="-41" dirty="0">
              <a:cs typeface="Verdana"/>
            </a:endParaRPr>
          </a:p>
          <a:p>
            <a:pPr lvl="0"/>
            <a:r>
              <a:rPr lang="en-US" spc="-41" dirty="0">
                <a:cs typeface="Verdana"/>
              </a:rPr>
              <a:t>Life after incarceration and the War on drugs</a:t>
            </a:r>
          </a:p>
          <a:p>
            <a:pPr marL="479580" marR="143874" lvl="1">
              <a:lnSpc>
                <a:spcPts val="2041"/>
              </a:lnSpc>
              <a:spcBef>
                <a:spcPts val="653"/>
              </a:spcBef>
            </a:pPr>
            <a:r>
              <a:rPr lang="en-US" spc="-41" dirty="0">
                <a:cs typeface="Verdana"/>
              </a:rPr>
              <a:t>When </a:t>
            </a:r>
            <a:r>
              <a:rPr lang="en-US" spc="5" dirty="0">
                <a:cs typeface="Verdana"/>
              </a:rPr>
              <a:t>people </a:t>
            </a:r>
            <a:r>
              <a:rPr lang="en-US" spc="-41" dirty="0">
                <a:cs typeface="Verdana"/>
              </a:rPr>
              <a:t>are </a:t>
            </a:r>
            <a:r>
              <a:rPr lang="en-US" spc="-15" dirty="0">
                <a:cs typeface="Verdana"/>
              </a:rPr>
              <a:t>released </a:t>
            </a:r>
            <a:r>
              <a:rPr lang="en-US" spc="-56" dirty="0">
                <a:cs typeface="Verdana"/>
              </a:rPr>
              <a:t>from jail </a:t>
            </a:r>
            <a:r>
              <a:rPr lang="en-US" spc="-41" dirty="0">
                <a:cs typeface="Verdana"/>
              </a:rPr>
              <a:t>or </a:t>
            </a:r>
            <a:r>
              <a:rPr lang="en-US" spc="-46" dirty="0">
                <a:cs typeface="Verdana"/>
              </a:rPr>
              <a:t>prison, </a:t>
            </a:r>
            <a:r>
              <a:rPr lang="en-US" spc="-51" dirty="0">
                <a:cs typeface="Verdana"/>
              </a:rPr>
              <a:t>they </a:t>
            </a:r>
            <a:r>
              <a:rPr lang="en-US" spc="-41" dirty="0">
                <a:cs typeface="Verdana"/>
              </a:rPr>
              <a:t>are </a:t>
            </a:r>
            <a:r>
              <a:rPr lang="en-US" spc="-15" dirty="0">
                <a:cs typeface="Verdana"/>
              </a:rPr>
              <a:t>hoping </a:t>
            </a:r>
            <a:r>
              <a:rPr lang="en-US" spc="-46" dirty="0">
                <a:cs typeface="Verdana"/>
              </a:rPr>
              <a:t>for </a:t>
            </a:r>
            <a:r>
              <a:rPr lang="en-US" spc="-20" dirty="0">
                <a:cs typeface="Verdana"/>
              </a:rPr>
              <a:t>a </a:t>
            </a:r>
            <a:r>
              <a:rPr lang="en-US" spc="5" dirty="0">
                <a:cs typeface="Verdana"/>
              </a:rPr>
              <a:t>second </a:t>
            </a:r>
            <a:r>
              <a:rPr lang="en-US" spc="-26" dirty="0">
                <a:cs typeface="Verdana"/>
              </a:rPr>
              <a:t>chance but there are a number of collateral consequences such as ineligibility to vote, get federal financial aid, licensing and even SNAP benefits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CED266-CE7D-420A-ACD8-5071DDCD3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5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defTabSz="933237">
              <a:defRPr/>
            </a:pPr>
            <a:endParaRPr lang="en-US" dirty="0"/>
          </a:p>
          <a:p>
            <a:pPr defTabSz="933237">
              <a:defRPr/>
            </a:pPr>
            <a:r>
              <a:rPr lang="en-US" dirty="0"/>
              <a:t>Above is an example of a description given to NW Compton in which prospects for this area were deemed to be quote ‘not bright’ and provided that the area may develop into a slum due to the quote “threat of negro infiltration” from areas to the north</a:t>
            </a:r>
          </a:p>
          <a:p>
            <a:endParaRPr lang="en-US" dirty="0"/>
          </a:p>
          <a:p>
            <a:pPr defTabSz="933237">
              <a:defRPr/>
            </a:pPr>
            <a:r>
              <a:rPr lang="en-US" b="0" i="0" dirty="0">
                <a:solidFill>
                  <a:srgbClr val="202122"/>
                </a:solidFill>
                <a:effectLst/>
                <a:latin typeface="Arial" panose="020B0604020202020204" pitchFamily="34" charset="0"/>
              </a:rPr>
              <a:t>Redlining practices both reduced homeownership and inhibited the transfer of Intergenerational wealth in low income communities and communities of color. </a:t>
            </a:r>
          </a:p>
          <a:p>
            <a:pPr defTabSz="933237">
              <a:defRPr/>
            </a:pPr>
            <a:r>
              <a:rPr lang="en-US" b="0" i="0" dirty="0">
                <a:solidFill>
                  <a:srgbClr val="202122"/>
                </a:solidFill>
                <a:effectLst/>
                <a:latin typeface="Arial" panose="020B0604020202020204" pitchFamily="34" charset="0"/>
              </a:rPr>
              <a:t>The wealth of a community is associated with things that are in turn associated with violence, such as clean air, pure water, playgrounds, safe streets, good schools, healthy food, and public transportation.</a:t>
            </a:r>
          </a:p>
          <a:p>
            <a:endParaRPr lang="en-US" dirty="0"/>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E0C86772-94DE-41DD-845F-738AE05EE90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6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AEC444-603B-4F09-9A06-5917518DD901}" type="slidenum">
              <a:rPr kumimoji="0" lang="en-US" sz="1200" b="0" i="0" u="none" strike="noStrike" kern="1200" cap="none" spc="0" normalizeH="0" baseline="0" noProof="0" smtClean="0">
                <a:ln>
                  <a:noFill/>
                </a:ln>
                <a:solidFill>
                  <a:srgbClr val="3D372E"/>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4572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In Compton, the construction of the century freeway was responsible for residents losing their homes to freeway construction. In 1972 residents of the city of Compton filed a lawsuit because the construction of the century freeway was responsible for them losing their homes. The state Dept. of Transportation and the Federal Highway Administration agreed to reduce the width of the freeway and set aside highway money to build about 4,000 units of affordable housing to replace the low-income housing lost in the construction of the freeway (almost 9000 units were destroyed). Fighting over how the public money should be spent was still ongoing in 1997 more than 25 years after the original class action lawsuit was filed.</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E0C86772-94DE-41DD-845F-738AE05EE90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346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5962-A552-F5BD-B978-240EAD17A8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106729-5F5C-15A7-720C-AF8642A349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D6F16E-A1E7-BF11-421E-8E2CBDA5FF25}"/>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5" name="Footer Placeholder 4">
            <a:extLst>
              <a:ext uri="{FF2B5EF4-FFF2-40B4-BE49-F238E27FC236}">
                <a16:creationId xmlns:a16="http://schemas.microsoft.com/office/drawing/2014/main" id="{93E14762-76D6-98BA-0E94-3E1558D24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D6A4D-61B0-27E5-446C-860E2B00E84A}"/>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32426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D0AE-13A8-FDA7-B32F-1245487EB7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E736DD-FE65-9FD5-D570-97892521F6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D1936-C632-E86B-A58B-48E07BADB26F}"/>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5" name="Footer Placeholder 4">
            <a:extLst>
              <a:ext uri="{FF2B5EF4-FFF2-40B4-BE49-F238E27FC236}">
                <a16:creationId xmlns:a16="http://schemas.microsoft.com/office/drawing/2014/main" id="{B30F028D-1EBB-43E7-E207-07DE3CE6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681B8-65A9-741B-F753-D9FB3FCA7EF1}"/>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277177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0C216-7D9B-0F08-1707-14F1EC79BD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D09308-DD01-B965-8C4A-91E8C09FC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5B37D-2B30-81FD-E663-ABDD632DF1BC}"/>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5" name="Footer Placeholder 4">
            <a:extLst>
              <a:ext uri="{FF2B5EF4-FFF2-40B4-BE49-F238E27FC236}">
                <a16:creationId xmlns:a16="http://schemas.microsoft.com/office/drawing/2014/main" id="{0F6B1B8F-A30C-1503-D762-4AC0829CE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584BB-1DF8-A1F4-C45C-EEA546F97DA0}"/>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816287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4FFC64-60EF-43C6-82A7-B7BA2D8E229F}"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3282988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4FFC64-60EF-43C6-82A7-B7BA2D8E229F}"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3578527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4FFC64-60EF-43C6-82A7-B7BA2D8E229F}"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201723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4FFC64-60EF-43C6-82A7-B7BA2D8E229F}"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2583101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4FFC64-60EF-43C6-82A7-B7BA2D8E229F}" type="datetimeFigureOut">
              <a:rPr lang="en-US" smtClean="0"/>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4070593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4FFC64-60EF-43C6-82A7-B7BA2D8E229F}"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1328352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4FFC64-60EF-43C6-82A7-B7BA2D8E229F}" type="datetimeFigureOut">
              <a:rPr lang="en-US" smtClean="0"/>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3818057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4FFC64-60EF-43C6-82A7-B7BA2D8E229F}"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88596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D49A-1A9B-C222-BC7C-B3FB4DD91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4B99-8F91-F8FE-9EC5-13E968438C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7816A-CC47-E482-E9EA-7B5ADD6474F9}"/>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5" name="Footer Placeholder 4">
            <a:extLst>
              <a:ext uri="{FF2B5EF4-FFF2-40B4-BE49-F238E27FC236}">
                <a16:creationId xmlns:a16="http://schemas.microsoft.com/office/drawing/2014/main" id="{37B8035B-B320-3E6A-31BB-5FE507533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C84EE-B34D-E007-6E02-41CE92059040}"/>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4182997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4FFC64-60EF-43C6-82A7-B7BA2D8E229F}"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315071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9082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2039512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77215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3649299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FE2824-C2A0-4931-BB32-60B24BDBB3CC}" type="datetimeFigureOut">
              <a:rPr lang="en-US" smtClean="0"/>
              <a:pPr/>
              <a:t>1/19/2026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3680377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FE2824-C2A0-4931-BB32-60B24BDBB3CC}" type="datetimeFigureOut">
              <a:rPr lang="en-US" smtClean="0"/>
              <a:pPr/>
              <a:t>1/19/2026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16045363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4FFC64-60EF-43C6-82A7-B7BA2D8E229F}"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378890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4FFC64-60EF-43C6-82A7-B7BA2D8E229F}"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1C6B3A-28D8-4959-B1CE-FEAF6C0D0997}" type="slidenum">
              <a:rPr lang="en-US" smtClean="0"/>
              <a:t>‹#›</a:t>
            </a:fld>
            <a:endParaRPr lang="en-US"/>
          </a:p>
        </p:txBody>
      </p:sp>
    </p:spTree>
    <p:extLst>
      <p:ext uri="{BB962C8B-B14F-4D97-AF65-F5344CB8AC3E}">
        <p14:creationId xmlns:p14="http://schemas.microsoft.com/office/powerpoint/2010/main" val="14891063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5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ABD3-F739-DE6D-B54C-613BEF0CE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49109E-A36C-C224-28EB-198B6913C3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D8A40-08BB-B707-CB70-B5858CE255D3}"/>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5" name="Footer Placeholder 4">
            <a:extLst>
              <a:ext uri="{FF2B5EF4-FFF2-40B4-BE49-F238E27FC236}">
                <a16:creationId xmlns:a16="http://schemas.microsoft.com/office/drawing/2014/main" id="{4756E817-1EBD-70C0-2E20-6B7F4A157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BE3C6-2FA5-80C6-1D04-26AD53F27432}"/>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6694503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a:lstStyle>
            <a:lvl1pPr algn="ctr">
              <a:defRPr>
                <a:solidFill>
                  <a:schemeClr val="tx2"/>
                </a:solidFill>
                <a:latin typeface="+mj-lt"/>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D8C8A61-C19F-4EF6-A991-5B6EFC5F7AFB}"/>
              </a:ext>
            </a:extLst>
          </p:cNvPr>
          <p:cNvSpPr>
            <a:spLocks noGrp="1"/>
          </p:cNvSpPr>
          <p:nvPr>
            <p:ph type="pic" sz="quarter" idx="11"/>
          </p:nvPr>
        </p:nvSpPr>
        <p:spPr>
          <a:xfrm>
            <a:off x="4306007"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FB28CC40-CBF3-4E1C-841D-45C7739F95EE}"/>
              </a:ext>
            </a:extLst>
          </p:cNvPr>
          <p:cNvSpPr>
            <a:spLocks noGrp="1"/>
          </p:cNvSpPr>
          <p:nvPr>
            <p:ph type="pic" sz="quarter" idx="12"/>
          </p:nvPr>
        </p:nvSpPr>
        <p:spPr>
          <a:xfrm>
            <a:off x="6273705" y="2385012"/>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12606688-9042-46BE-82EA-2A9034C21250}"/>
              </a:ext>
            </a:extLst>
          </p:cNvPr>
          <p:cNvSpPr>
            <a:spLocks noGrp="1"/>
          </p:cNvSpPr>
          <p:nvPr>
            <p:ph type="pic" sz="quarter" idx="13"/>
          </p:nvPr>
        </p:nvSpPr>
        <p:spPr>
          <a:xfrm>
            <a:off x="4306007"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94A72397-DF36-48ED-9888-0827D143B9BE}"/>
              </a:ext>
            </a:extLst>
          </p:cNvPr>
          <p:cNvSpPr>
            <a:spLocks noGrp="1"/>
          </p:cNvSpPr>
          <p:nvPr>
            <p:ph type="pic" sz="quarter" idx="14"/>
          </p:nvPr>
        </p:nvSpPr>
        <p:spPr>
          <a:xfrm>
            <a:off x="6273705" y="4352707"/>
            <a:ext cx="1643384" cy="1643384"/>
          </a:xfrm>
          <a:prstGeom prst="ellipse">
            <a:avLst/>
          </a:prstGeom>
        </p:spPr>
        <p:txBody>
          <a:bodyPr>
            <a:normAutofit/>
          </a:bodyPr>
          <a:lstStyle>
            <a:lvl1pPr algn="ctr">
              <a:defRPr sz="1600">
                <a:latin typeface="+mn-lt"/>
              </a:defRPr>
            </a:lvl1p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a:noAutofit/>
          </a:bodyPr>
          <a:lstStyle>
            <a:lvl1pPr marL="0" indent="0" algn="r">
              <a:buNone/>
              <a:defRPr sz="1400">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anchor="b">
            <a:noAutofit/>
          </a:bodyPr>
          <a:lstStyle>
            <a:lvl1pPr marL="0" indent="0" algn="r">
              <a:buNone/>
              <a:defRPr sz="1600" b="1">
                <a:latin typeface="+mn-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a:noAutofit/>
          </a:bodyPr>
          <a:lstStyle>
            <a:lvl1pPr marL="0" indent="0" algn="l">
              <a:buNone/>
              <a:defRPr sz="1400">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anchor="b">
            <a:noAutofit/>
          </a:bodyPr>
          <a:lstStyle>
            <a:lvl1pPr marL="0" indent="0" algn="l">
              <a:buNone/>
              <a:defRPr sz="1600" b="1">
                <a:latin typeface="+mn-lt"/>
                <a:cs typeface="Arial" panose="020B0604020202020204" pitchFamily="34" charset="0"/>
              </a:defRPr>
            </a:lvl1pPr>
          </a:lstStyle>
          <a:p>
            <a:pPr lvl="0"/>
            <a:r>
              <a:rPr lang="en-US" dirty="0"/>
              <a:t>ADD NAME HERE</a:t>
            </a:r>
          </a:p>
        </p:txBody>
      </p:sp>
      <p:sp>
        <p:nvSpPr>
          <p:cNvPr id="17" name="Oval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8" name="Oval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19" name="Oval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Tree>
    <p:extLst>
      <p:ext uri="{BB962C8B-B14F-4D97-AF65-F5344CB8AC3E}">
        <p14:creationId xmlns:p14="http://schemas.microsoft.com/office/powerpoint/2010/main" val="3300828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7C5F-0CBA-179E-328C-8F6B8E03D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A2ACDD-5F89-F97F-CAFB-3CCC40D76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973705-CF7F-AAC0-B7D9-E18B8AAEC184}"/>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5" name="Footer Placeholder 4">
            <a:extLst>
              <a:ext uri="{FF2B5EF4-FFF2-40B4-BE49-F238E27FC236}">
                <a16:creationId xmlns:a16="http://schemas.microsoft.com/office/drawing/2014/main" id="{715ADD37-57F9-1D08-7A3F-8FFDBBC92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6F431-BC19-70E5-1507-20700A8CC456}"/>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1028598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4B04-5804-CD01-080E-F485AEC81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03FC1-04C4-6FF9-F7E4-58CA1E2BE3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71318-20F5-ACDF-14CE-568445D30193}"/>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5" name="Footer Placeholder 4">
            <a:extLst>
              <a:ext uri="{FF2B5EF4-FFF2-40B4-BE49-F238E27FC236}">
                <a16:creationId xmlns:a16="http://schemas.microsoft.com/office/drawing/2014/main" id="{D2ED16EE-7B80-F545-0992-9D2A2D997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CF1FD-1725-4E65-F0A3-9E44EE5E1FC8}"/>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3856336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C4F9-5DE1-7A36-B94D-017FB62A27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8FD720-C4DF-2744-1B84-5F2B3A59C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76D24D-8A77-BE6B-46D3-774542C5340F}"/>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5" name="Footer Placeholder 4">
            <a:extLst>
              <a:ext uri="{FF2B5EF4-FFF2-40B4-BE49-F238E27FC236}">
                <a16:creationId xmlns:a16="http://schemas.microsoft.com/office/drawing/2014/main" id="{2C79727E-66D8-6464-6BF2-4EAAFE196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24B2C-22B6-3457-7E8A-79AEED755C42}"/>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110689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79B2-BC76-E263-B22A-27DD3E3AD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FE7FA-153F-6CC9-8A2C-87A1C24B8A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9FE964-B0AB-47F1-2C70-B1D6BEFA9D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333D9-E037-27B8-0B07-4026063744F9}"/>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6" name="Footer Placeholder 5">
            <a:extLst>
              <a:ext uri="{FF2B5EF4-FFF2-40B4-BE49-F238E27FC236}">
                <a16:creationId xmlns:a16="http://schemas.microsoft.com/office/drawing/2014/main" id="{E87E1F54-2D59-8FD7-2A44-7B769F6D81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A22D9D-F06B-D499-F47E-1E1495B149BB}"/>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21473827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41F3-8405-A770-6277-91EA02DB56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A4FB1C-41C0-B0E0-C567-1861867CC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868D0-3BFF-D2C7-1224-6DAE207BF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508B9-5986-EA13-2632-962A8F552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E11D6-5380-71DB-5DC9-EF4F7A6942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9B9643-BB05-1468-21BF-140876FE209E}"/>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8" name="Footer Placeholder 7">
            <a:extLst>
              <a:ext uri="{FF2B5EF4-FFF2-40B4-BE49-F238E27FC236}">
                <a16:creationId xmlns:a16="http://schemas.microsoft.com/office/drawing/2014/main" id="{D93A9E7F-065B-FF87-19AB-F7CC7C7BE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55CBD-DDC9-0BBA-2A3B-26F3A1F48233}"/>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5332771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E715-E262-7B28-7487-8219AEDC31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70453-DC3E-F280-EC72-6D14A9689C3C}"/>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4" name="Footer Placeholder 3">
            <a:extLst>
              <a:ext uri="{FF2B5EF4-FFF2-40B4-BE49-F238E27FC236}">
                <a16:creationId xmlns:a16="http://schemas.microsoft.com/office/drawing/2014/main" id="{89CC5F84-BBB7-365E-C69D-2D730A74DB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3A7A99-4442-E1FC-79CB-87B3F48C321D}"/>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743705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CE0D6E-FC77-AC74-9595-1D4B52808178}"/>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3" name="Footer Placeholder 2">
            <a:extLst>
              <a:ext uri="{FF2B5EF4-FFF2-40B4-BE49-F238E27FC236}">
                <a16:creationId xmlns:a16="http://schemas.microsoft.com/office/drawing/2014/main" id="{D4EFC691-0B97-3FB3-335E-D397DEAE5F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A352E3-41AF-4A52-CFAB-8C8090762456}"/>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22160723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70E6-ABD4-1161-32F7-AFAE50AAB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69C219-A37A-A331-4D65-C3F1E1117E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1F724C-20DB-6C59-A339-FC74184EA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D46CE-DD21-431C-91A0-1DDFB8548501}"/>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6" name="Footer Placeholder 5">
            <a:extLst>
              <a:ext uri="{FF2B5EF4-FFF2-40B4-BE49-F238E27FC236}">
                <a16:creationId xmlns:a16="http://schemas.microsoft.com/office/drawing/2014/main" id="{EB85AF15-52BB-A038-5B44-2117A94D0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8D6A9-6295-F30A-D09D-27774E042B58}"/>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22839685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BDA7F-6FFC-1410-338E-F4F1F880D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32DF5-B4FD-C879-68CB-70D065334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E4795F-5FB0-240B-A825-2E64A5C22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3B4C6-13AB-466D-1B95-CEB00B51558A}"/>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6" name="Footer Placeholder 5">
            <a:extLst>
              <a:ext uri="{FF2B5EF4-FFF2-40B4-BE49-F238E27FC236}">
                <a16:creationId xmlns:a16="http://schemas.microsoft.com/office/drawing/2014/main" id="{AACEA9C3-7E38-29ED-A303-A367D075A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8F161-A166-D7D5-8F61-925E27EE7E66}"/>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3901652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46BE-B793-1740-4F72-980BBEBD4A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22F3F-F4BC-0BEA-D1C5-04F2863A01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3A4752-A5E9-E94F-1EE1-F56AB1A367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46858-A1EA-89B5-2D48-DEC5AC222DC3}"/>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6" name="Footer Placeholder 5">
            <a:extLst>
              <a:ext uri="{FF2B5EF4-FFF2-40B4-BE49-F238E27FC236}">
                <a16:creationId xmlns:a16="http://schemas.microsoft.com/office/drawing/2014/main" id="{8377600F-9E0C-B6A9-B4A1-3B734FCB3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C1207-0A8C-3A60-A17D-55A4F92A99CE}"/>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770236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8450-F8B3-4BC8-86C3-146FD53903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4970EB-2D74-FD7E-DE04-16953D2630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53061-BE52-0A94-02F3-6A7CA6E69686}"/>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5" name="Footer Placeholder 4">
            <a:extLst>
              <a:ext uri="{FF2B5EF4-FFF2-40B4-BE49-F238E27FC236}">
                <a16:creationId xmlns:a16="http://schemas.microsoft.com/office/drawing/2014/main" id="{6F31EF2C-4563-4875-FBF6-CF9759C0E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B731B-4D57-F536-87A1-7EDCB514D2B9}"/>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29835915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68CD91-5C34-C493-AE9F-1B917254AD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5790BE-072F-1132-C942-81A98266A3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65F10-CFAD-18AE-6147-9C575419D066}"/>
              </a:ext>
            </a:extLst>
          </p:cNvPr>
          <p:cNvSpPr>
            <a:spLocks noGrp="1"/>
          </p:cNvSpPr>
          <p:nvPr>
            <p:ph type="dt" sz="half" idx="10"/>
          </p:nvPr>
        </p:nvSpPr>
        <p:spPr/>
        <p:txBody>
          <a:bodyPr/>
          <a:lstStyle/>
          <a:p>
            <a:fld id="{3513B8ED-0598-4970-B552-D7DB6DB982BC}" type="datetimeFigureOut">
              <a:rPr lang="en-US" smtClean="0"/>
              <a:t>1/19/2026</a:t>
            </a:fld>
            <a:endParaRPr lang="en-US"/>
          </a:p>
        </p:txBody>
      </p:sp>
      <p:sp>
        <p:nvSpPr>
          <p:cNvPr id="5" name="Footer Placeholder 4">
            <a:extLst>
              <a:ext uri="{FF2B5EF4-FFF2-40B4-BE49-F238E27FC236}">
                <a16:creationId xmlns:a16="http://schemas.microsoft.com/office/drawing/2014/main" id="{869D18AB-68E9-944E-A6EB-905836C98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CFFCC-12FF-085C-1F0A-92A4B566EE10}"/>
              </a:ext>
            </a:extLst>
          </p:cNvPr>
          <p:cNvSpPr>
            <a:spLocks noGrp="1"/>
          </p:cNvSpPr>
          <p:nvPr>
            <p:ph type="sldNum" sz="quarter" idx="12"/>
          </p:nvPr>
        </p:nvSpPr>
        <p:spPr/>
        <p:txBody>
          <a:bodyPr/>
          <a:lstStyle/>
          <a:p>
            <a:fld id="{1CE0F204-DD7F-4ED7-9E80-E3A9987E1D7D}" type="slidenum">
              <a:rPr lang="en-US" smtClean="0"/>
              <a:t>‹#›</a:t>
            </a:fld>
            <a:endParaRPr lang="en-US"/>
          </a:p>
        </p:txBody>
      </p:sp>
    </p:spTree>
    <p:extLst>
      <p:ext uri="{BB962C8B-B14F-4D97-AF65-F5344CB8AC3E}">
        <p14:creationId xmlns:p14="http://schemas.microsoft.com/office/powerpoint/2010/main" val="45628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1/19/2026</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5259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1/19/2026</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52565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1/19/2026</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82909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1/19/2026</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20449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1/19/2026</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6783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1/19/2026</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85591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1/19/2026</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077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1/19/2026</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872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A436A-B0F6-FB5C-0126-90598DA0DF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B8C9C0-8A84-28A3-5851-0751CF582D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4B1732-47B1-642F-FA6D-B242888207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614B50-C781-80FB-EC70-3AC8F31CD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D399BB-64D8-8EE2-F49D-6516572B28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90F5A3-9AFC-3924-59E2-97A2CF74F232}"/>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8" name="Footer Placeholder 7">
            <a:extLst>
              <a:ext uri="{FF2B5EF4-FFF2-40B4-BE49-F238E27FC236}">
                <a16:creationId xmlns:a16="http://schemas.microsoft.com/office/drawing/2014/main" id="{3F706BFB-A029-0127-D17B-E6FCEE9C71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DD5615-F614-1753-E024-647780179F27}"/>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98497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1/19/2026</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8244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3864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1/19/2026</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78712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925404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618F7-5181-4A5E-8C52-DD63A64FFBEC}"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E3CEEA-A05E-48C1-AAEA-D90580BAFAF0}" type="slidenum">
              <a:rPr lang="en-US" smtClean="0"/>
              <a:t>‹#›</a:t>
            </a:fld>
            <a:endParaRPr lang="en-US"/>
          </a:p>
        </p:txBody>
      </p:sp>
    </p:spTree>
    <p:extLst>
      <p:ext uri="{BB962C8B-B14F-4D97-AF65-F5344CB8AC3E}">
        <p14:creationId xmlns:p14="http://schemas.microsoft.com/office/powerpoint/2010/main" val="25342777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10840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1C6A5-71B2-8EB1-4B70-AD6F0EC97782}"/>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3" name="Footer Placeholder 2">
            <a:extLst>
              <a:ext uri="{FF2B5EF4-FFF2-40B4-BE49-F238E27FC236}">
                <a16:creationId xmlns:a16="http://schemas.microsoft.com/office/drawing/2014/main" id="{4E88850D-D804-6534-012C-B5B6ACB58F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8AD77-C336-DAB1-0AAA-8C3EC783F486}"/>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11344523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5DDB-4212-DB43-1EEA-E25D3F0B64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C26F54-206E-51C1-3E50-7FCE594E4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5B9080-356F-BBEF-4D8B-06EC905957A7}"/>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5" name="Footer Placeholder 4">
            <a:extLst>
              <a:ext uri="{FF2B5EF4-FFF2-40B4-BE49-F238E27FC236}">
                <a16:creationId xmlns:a16="http://schemas.microsoft.com/office/drawing/2014/main" id="{05F717E9-21B9-5AF9-6FBA-09F9EFDEA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D379C-D130-1306-5C8D-DADF15BC4A4F}"/>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2695072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B02E-F587-4BEC-1474-E82031B0A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79A47-EF50-03BB-CF75-DB912F7C1A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6E44A-27C7-7443-7939-3E5705C9D435}"/>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5" name="Footer Placeholder 4">
            <a:extLst>
              <a:ext uri="{FF2B5EF4-FFF2-40B4-BE49-F238E27FC236}">
                <a16:creationId xmlns:a16="http://schemas.microsoft.com/office/drawing/2014/main" id="{3ECC66F1-0453-C5BC-3BD5-E35042868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2ECF9-7B98-E252-7AEB-04DD6B2EC612}"/>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560448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902C-5F67-FD97-295E-F66E5B509F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5AC6E8-4CF9-D1A4-5696-9712249E21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82A1A-ED58-9536-1C86-B119BA2AE59C}"/>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5" name="Footer Placeholder 4">
            <a:extLst>
              <a:ext uri="{FF2B5EF4-FFF2-40B4-BE49-F238E27FC236}">
                <a16:creationId xmlns:a16="http://schemas.microsoft.com/office/drawing/2014/main" id="{BF95E99A-E8AA-DA61-ADA6-11577C439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6D484-D3E6-B1B9-320D-0C396E34C2CC}"/>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300321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C27D-825E-9581-56FB-A119A9668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E9072D-501E-008A-3B16-0B9F83F10DFE}"/>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4" name="Footer Placeholder 3">
            <a:extLst>
              <a:ext uri="{FF2B5EF4-FFF2-40B4-BE49-F238E27FC236}">
                <a16:creationId xmlns:a16="http://schemas.microsoft.com/office/drawing/2014/main" id="{CD62CDE7-0EE4-5568-6795-860430D59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4F9FF3-8C59-4CBE-7DA3-00485F7E36BA}"/>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17680022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90A7-8642-594F-EDCD-DA5C216C7A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69B412-0502-3B24-D964-D726678AEB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861E00-1223-0F34-D2AD-61C2B5793F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355712-DEA0-80D0-110D-0CF61EDC51B3}"/>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6" name="Footer Placeholder 5">
            <a:extLst>
              <a:ext uri="{FF2B5EF4-FFF2-40B4-BE49-F238E27FC236}">
                <a16:creationId xmlns:a16="http://schemas.microsoft.com/office/drawing/2014/main" id="{08F097FB-271B-2C9B-4351-FB2A095C5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5ABED-8444-201C-AD72-978B9126C9E2}"/>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29050650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2574-4FD0-EA6B-7A9E-F3914560B7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891A95-1F98-8C30-B98C-2FFE1EC8D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B2060-82B0-182D-5C81-71619E514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019CDE-8DDD-7ACD-3EAB-72A284771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C7351-E1D8-1C14-6877-106D340F6B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869D9B-6024-BA02-719B-539B677904ED}"/>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8" name="Footer Placeholder 7">
            <a:extLst>
              <a:ext uri="{FF2B5EF4-FFF2-40B4-BE49-F238E27FC236}">
                <a16:creationId xmlns:a16="http://schemas.microsoft.com/office/drawing/2014/main" id="{80F556FE-3609-9702-FEDF-B83C83A59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C3A9B9-D91A-C7E1-F606-72E6E83D4035}"/>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9636285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C799-7001-E196-1DFD-68A6E92448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479B12-D127-DAAE-9C89-237C5BFA9188}"/>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4" name="Footer Placeholder 3">
            <a:extLst>
              <a:ext uri="{FF2B5EF4-FFF2-40B4-BE49-F238E27FC236}">
                <a16:creationId xmlns:a16="http://schemas.microsoft.com/office/drawing/2014/main" id="{17C1478D-238F-813B-52AD-D25C5C8EB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240FFC-6D96-7F46-7835-D979F5365656}"/>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27382469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1C6A5-71B2-8EB1-4B70-AD6F0EC97782}"/>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3" name="Footer Placeholder 2">
            <a:extLst>
              <a:ext uri="{FF2B5EF4-FFF2-40B4-BE49-F238E27FC236}">
                <a16:creationId xmlns:a16="http://schemas.microsoft.com/office/drawing/2014/main" id="{4E88850D-D804-6534-012C-B5B6ACB58F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8AD77-C336-DAB1-0AAA-8C3EC783F486}"/>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41741582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F728-0CAF-0BC9-82A0-F8AE8FE6DB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D8C337-CA4B-95E6-818B-DD1F72120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B43079-F4A4-DB6C-22B5-05B0DF1F0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89D27-5274-5C57-AFFE-11744FF49F5C}"/>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6" name="Footer Placeholder 5">
            <a:extLst>
              <a:ext uri="{FF2B5EF4-FFF2-40B4-BE49-F238E27FC236}">
                <a16:creationId xmlns:a16="http://schemas.microsoft.com/office/drawing/2014/main" id="{18F8C5C6-12FE-E53F-04B4-98321D5DD2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2B8F1-134E-FFDC-7C44-BD2E5434CDB6}"/>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16511260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4A12-A446-1E9B-E668-A9B41C512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36EFF1-249B-2397-55F4-B1903CA00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FA2BD7-E0AB-45DC-15F9-71C2FAE07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DEC57-3CA7-8182-0EED-C8980159F03A}"/>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6" name="Footer Placeholder 5">
            <a:extLst>
              <a:ext uri="{FF2B5EF4-FFF2-40B4-BE49-F238E27FC236}">
                <a16:creationId xmlns:a16="http://schemas.microsoft.com/office/drawing/2014/main" id="{37D34C69-09CF-0004-C7D1-5FD214AA5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40081-69B8-F5F5-5CC2-26CA58CAC86E}"/>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2059995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13FF-7FAA-E065-FA8C-1A480DE3A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5C8742-ABE1-AE6F-5986-67345D9910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1ABAB-FF66-AF3F-3F96-5CE1797CAF7E}"/>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5" name="Footer Placeholder 4">
            <a:extLst>
              <a:ext uri="{FF2B5EF4-FFF2-40B4-BE49-F238E27FC236}">
                <a16:creationId xmlns:a16="http://schemas.microsoft.com/office/drawing/2014/main" id="{31C88F19-6419-FA15-D529-3ED0BDB7C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64D5C-61DD-2436-5D83-7F0413D30DC6}"/>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11937373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382625-D890-3E84-8F1A-EB1ACA456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12E44D-438A-EEAC-D156-462A01AA3B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E7505-CDC0-F7FC-7E57-EDA7296C2731}"/>
              </a:ext>
            </a:extLst>
          </p:cNvPr>
          <p:cNvSpPr>
            <a:spLocks noGrp="1"/>
          </p:cNvSpPr>
          <p:nvPr>
            <p:ph type="dt" sz="half" idx="10"/>
          </p:nvPr>
        </p:nvSpPr>
        <p:spPr/>
        <p:txBody>
          <a:bodyPr/>
          <a:lstStyle/>
          <a:p>
            <a:fld id="{96948687-8BE0-4865-A341-29A5D45DF7E5}" type="datetimeFigureOut">
              <a:rPr lang="en-US" smtClean="0"/>
              <a:t>1/19/2026</a:t>
            </a:fld>
            <a:endParaRPr lang="en-US"/>
          </a:p>
        </p:txBody>
      </p:sp>
      <p:sp>
        <p:nvSpPr>
          <p:cNvPr id="5" name="Footer Placeholder 4">
            <a:extLst>
              <a:ext uri="{FF2B5EF4-FFF2-40B4-BE49-F238E27FC236}">
                <a16:creationId xmlns:a16="http://schemas.microsoft.com/office/drawing/2014/main" id="{628723CE-5F41-C103-33AD-828E9E68E7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211E6D-17FA-6731-39C1-1CE636B134E5}"/>
              </a:ext>
            </a:extLst>
          </p:cNvPr>
          <p:cNvSpPr>
            <a:spLocks noGrp="1"/>
          </p:cNvSpPr>
          <p:nvPr>
            <p:ph type="sldNum" sz="quarter" idx="12"/>
          </p:nvPr>
        </p:nvSpPr>
        <p:spPr/>
        <p:txBody>
          <a:bodyPr/>
          <a:lstStyle/>
          <a:p>
            <a:fld id="{FD22F241-ED98-4E25-B1FC-2A1335D66690}" type="slidenum">
              <a:rPr lang="en-US" smtClean="0"/>
              <a:t>‹#›</a:t>
            </a:fld>
            <a:endParaRPr lang="en-US"/>
          </a:p>
        </p:txBody>
      </p:sp>
    </p:spTree>
    <p:extLst>
      <p:ext uri="{BB962C8B-B14F-4D97-AF65-F5344CB8AC3E}">
        <p14:creationId xmlns:p14="http://schemas.microsoft.com/office/powerpoint/2010/main" val="352808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6E0762-9709-FF2C-A1D2-D5222E334939}"/>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3" name="Footer Placeholder 2">
            <a:extLst>
              <a:ext uri="{FF2B5EF4-FFF2-40B4-BE49-F238E27FC236}">
                <a16:creationId xmlns:a16="http://schemas.microsoft.com/office/drawing/2014/main" id="{DE64D93D-11D3-2D56-04CC-EC159D517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E77285-796B-B450-E39F-10D0CA436FC9}"/>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56102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6A4E-E79C-094C-7B60-73B6D58867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C4771C-E8A8-8BDB-F51C-845D89FED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FF49BE-7254-91CA-2524-0C40058FB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9FB624-1460-EEC8-C52C-6D701E51E37F}"/>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6" name="Footer Placeholder 5">
            <a:extLst>
              <a:ext uri="{FF2B5EF4-FFF2-40B4-BE49-F238E27FC236}">
                <a16:creationId xmlns:a16="http://schemas.microsoft.com/office/drawing/2014/main" id="{3D0B9DEC-C850-B66E-3D81-93681B7750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FE622A-AF42-6A8C-48B3-54DC4DC9B73F}"/>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303786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A3EF-2E46-F736-820A-77449166E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064E9-AF3E-E20F-4719-85ABF3A3F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02CD0F-4631-C077-A0C8-6ACA6E632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A96FC-204A-7D18-022F-22F3CE65B67D}"/>
              </a:ext>
            </a:extLst>
          </p:cNvPr>
          <p:cNvSpPr>
            <a:spLocks noGrp="1"/>
          </p:cNvSpPr>
          <p:nvPr>
            <p:ph type="dt" sz="half" idx="10"/>
          </p:nvPr>
        </p:nvSpPr>
        <p:spPr/>
        <p:txBody>
          <a:bodyPr/>
          <a:lstStyle/>
          <a:p>
            <a:fld id="{245A4276-E3B8-493B-AD22-B8623832CD8E}" type="datetimeFigureOut">
              <a:rPr lang="en-US" smtClean="0"/>
              <a:t>1/19/2026</a:t>
            </a:fld>
            <a:endParaRPr lang="en-US"/>
          </a:p>
        </p:txBody>
      </p:sp>
      <p:sp>
        <p:nvSpPr>
          <p:cNvPr id="6" name="Footer Placeholder 5">
            <a:extLst>
              <a:ext uri="{FF2B5EF4-FFF2-40B4-BE49-F238E27FC236}">
                <a16:creationId xmlns:a16="http://schemas.microsoft.com/office/drawing/2014/main" id="{E546DF71-600B-CE7F-F894-ABAC8B5C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A3FEB-6D8C-24FE-1248-494FF9155A6E}"/>
              </a:ext>
            </a:extLst>
          </p:cNvPr>
          <p:cNvSpPr>
            <a:spLocks noGrp="1"/>
          </p:cNvSpPr>
          <p:nvPr>
            <p:ph type="sldNum" sz="quarter" idx="12"/>
          </p:nvPr>
        </p:nvSpPr>
        <p:spPr/>
        <p:txBody>
          <a:bodyPr/>
          <a:lstStyle/>
          <a:p>
            <a:fld id="{A7B2BAB6-9B9D-415C-AE5F-EAB4F75F6E27}" type="slidenum">
              <a:rPr lang="en-US" smtClean="0"/>
              <a:t>‹#›</a:t>
            </a:fld>
            <a:endParaRPr lang="en-US"/>
          </a:p>
        </p:txBody>
      </p:sp>
    </p:spTree>
    <p:extLst>
      <p:ext uri="{BB962C8B-B14F-4D97-AF65-F5344CB8AC3E}">
        <p14:creationId xmlns:p14="http://schemas.microsoft.com/office/powerpoint/2010/main" val="34972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E9172B-C3E3-AEB9-30DB-1556661E3F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3B43FC-F824-1AD8-94F1-9EF487242C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1D00A-E596-67A9-103D-4E94E3DA3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5A4276-E3B8-493B-AD22-B8623832CD8E}" type="datetimeFigureOut">
              <a:rPr lang="en-US" smtClean="0"/>
              <a:t>1/19/2026</a:t>
            </a:fld>
            <a:endParaRPr lang="en-US"/>
          </a:p>
        </p:txBody>
      </p:sp>
      <p:sp>
        <p:nvSpPr>
          <p:cNvPr id="5" name="Footer Placeholder 4">
            <a:extLst>
              <a:ext uri="{FF2B5EF4-FFF2-40B4-BE49-F238E27FC236}">
                <a16:creationId xmlns:a16="http://schemas.microsoft.com/office/drawing/2014/main" id="{2FDFC073-6510-EDC7-10CB-F3954D6CC1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5688392-23A2-6D57-8127-1A2EEA0D6C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B2BAB6-9B9D-415C-AE5F-EAB4F75F6E27}" type="slidenum">
              <a:rPr lang="en-US" smtClean="0"/>
              <a:t>‹#›</a:t>
            </a:fld>
            <a:endParaRPr lang="en-US"/>
          </a:p>
        </p:txBody>
      </p:sp>
    </p:spTree>
    <p:extLst>
      <p:ext uri="{BB962C8B-B14F-4D97-AF65-F5344CB8AC3E}">
        <p14:creationId xmlns:p14="http://schemas.microsoft.com/office/powerpoint/2010/main" val="264755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C4FFC64-60EF-43C6-82A7-B7BA2D8E229F}" type="datetimeFigureOut">
              <a:rPr lang="en-US" smtClean="0"/>
              <a:t>1/19/2026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11C6B3A-28D8-4959-B1CE-FEAF6C0D0997}" type="slidenum">
              <a:rPr lang="en-US" smtClean="0"/>
              <a:t>‹#›</a:t>
            </a:fld>
            <a:endParaRPr lang="en-US"/>
          </a:p>
        </p:txBody>
      </p:sp>
    </p:spTree>
    <p:extLst>
      <p:ext uri="{BB962C8B-B14F-4D97-AF65-F5344CB8AC3E}">
        <p14:creationId xmlns:p14="http://schemas.microsoft.com/office/powerpoint/2010/main" val="35753009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ADC7A-2BFD-6AB1-4A94-4F6492070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B5A19-D04A-5179-CB40-712D087276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6D89C-0A25-7724-0D26-12DC62D51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B8ED-0598-4970-B552-D7DB6DB982BC}" type="datetimeFigureOut">
              <a:rPr lang="en-US" smtClean="0"/>
              <a:t>1/19/2026</a:t>
            </a:fld>
            <a:endParaRPr lang="en-US"/>
          </a:p>
        </p:txBody>
      </p:sp>
      <p:sp>
        <p:nvSpPr>
          <p:cNvPr id="5" name="Footer Placeholder 4">
            <a:extLst>
              <a:ext uri="{FF2B5EF4-FFF2-40B4-BE49-F238E27FC236}">
                <a16:creationId xmlns:a16="http://schemas.microsoft.com/office/drawing/2014/main" id="{BDB9FDDD-3C36-731F-6F2F-3227587E3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EF640D-1604-2F1E-8B4C-0D82C4DEE1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0F204-DD7F-4ED7-9E80-E3A9987E1D7D}" type="slidenum">
              <a:rPr lang="en-US" smtClean="0"/>
              <a:t>‹#›</a:t>
            </a:fld>
            <a:endParaRPr lang="en-US"/>
          </a:p>
        </p:txBody>
      </p:sp>
    </p:spTree>
    <p:extLst>
      <p:ext uri="{BB962C8B-B14F-4D97-AF65-F5344CB8AC3E}">
        <p14:creationId xmlns:p14="http://schemas.microsoft.com/office/powerpoint/2010/main" val="295911549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1/19/2026</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8760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109456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hf hdr="0" ftr="0" dt="0"/>
  <p:txStyles>
    <p:titleStyle>
      <a:lvl1pPr algn="ctr" defTabSz="914217" rtl="0" eaLnBrk="1" latinLnBrk="0" hangingPunct="1">
        <a:lnSpc>
          <a:spcPct val="90000"/>
        </a:lnSpc>
        <a:spcBef>
          <a:spcPct val="0"/>
        </a:spcBef>
        <a:buNone/>
        <a:defRPr lang="en-US" sz="4000" b="1" i="0" kern="1200">
          <a:solidFill>
            <a:schemeClr val="tx2"/>
          </a:solidFill>
          <a:latin typeface="DM Sans" pitchFamily="2" charset="77"/>
          <a:ea typeface="Open Sans Light" panose="020B0306030504020204" pitchFamily="34" charset="0"/>
          <a:cs typeface="Poppins Light" pitchFamily="2" charset="77"/>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000" b="0" i="0" kern="1200" dirty="0" smtClean="0">
          <a:solidFill>
            <a:schemeClr val="tx1"/>
          </a:solidFill>
          <a:effectLst/>
          <a:latin typeface="DM Sans" pitchFamily="2" charset="77"/>
          <a:ea typeface="Open Sans Light" panose="020B0306030504020204" pitchFamily="34" charset="0"/>
          <a:cs typeface="Open Sans"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600" b="0" i="0" kern="1200" dirty="0" smtClean="0">
          <a:solidFill>
            <a:schemeClr val="tx1"/>
          </a:solidFill>
          <a:effectLst/>
          <a:latin typeface="DM Sans" pitchFamily="2" charset="77"/>
          <a:ea typeface="Open Sans Light" panose="020B0306030504020204" pitchFamily="34" charset="0"/>
          <a:cs typeface="Open Sans"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400" b="0" i="0" kern="1200" dirty="0" smtClean="0">
          <a:solidFill>
            <a:schemeClr val="tx1"/>
          </a:solidFill>
          <a:effectLst/>
          <a:latin typeface="DM Sans" pitchFamily="2" charset="77"/>
          <a:ea typeface="Open Sans Light" panose="020B0306030504020204" pitchFamily="34" charset="0"/>
          <a:cs typeface="Open Sans"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200" b="0" i="0" kern="1200" dirty="0" smtClean="0">
          <a:solidFill>
            <a:schemeClr val="tx1"/>
          </a:solidFill>
          <a:effectLst/>
          <a:latin typeface="DM Sans" pitchFamily="2" charset="77"/>
          <a:ea typeface="Open Sans Light" panose="020B0306030504020204" pitchFamily="34" charset="0"/>
          <a:cs typeface="Open Sans"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200" b="0" i="0" kern="1200" dirty="0">
          <a:solidFill>
            <a:schemeClr val="tx1"/>
          </a:solidFill>
          <a:effectLst/>
          <a:latin typeface="DM Sans" pitchFamily="2" charset="77"/>
          <a:ea typeface="Open Sans Light" panose="020B0306030504020204" pitchFamily="34" charset="0"/>
          <a:cs typeface="Open Sans"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70EA2B-FB56-8E93-DFD2-CA0CB1B03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35537A-C789-B1B2-AFA2-11469DF831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D6E30-6BE4-49AB-185A-35CD9AEC6B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48687-8BE0-4865-A341-29A5D45DF7E5}" type="datetimeFigureOut">
              <a:rPr lang="en-US" smtClean="0"/>
              <a:t>1/19/2026</a:t>
            </a:fld>
            <a:endParaRPr lang="en-US"/>
          </a:p>
        </p:txBody>
      </p:sp>
      <p:sp>
        <p:nvSpPr>
          <p:cNvPr id="5" name="Footer Placeholder 4">
            <a:extLst>
              <a:ext uri="{FF2B5EF4-FFF2-40B4-BE49-F238E27FC236}">
                <a16:creationId xmlns:a16="http://schemas.microsoft.com/office/drawing/2014/main" id="{CBCAE193-84A3-57DC-C3EE-05F9E95D6C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CC9534-DE25-9F79-0B47-B6045A22C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2F241-ED98-4E25-B1FC-2A1335D66690}" type="slidenum">
              <a:rPr lang="en-US" smtClean="0"/>
              <a:t>‹#›</a:t>
            </a:fld>
            <a:endParaRPr lang="en-US"/>
          </a:p>
        </p:txBody>
      </p:sp>
    </p:spTree>
    <p:extLst>
      <p:ext uri="{BB962C8B-B14F-4D97-AF65-F5344CB8AC3E}">
        <p14:creationId xmlns:p14="http://schemas.microsoft.com/office/powerpoint/2010/main" val="159777132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hyperlink" Target="https://geographicdata.science/book/intro.html" TargetMode="External"/><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7.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0.xml"/><Relationship Id="rId5" Type="http://schemas.openxmlformats.org/officeDocument/2006/relationships/hyperlink" Target="https://www.urban.org/data-tools/homelessness-and-housing-program-trends-state"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8.xml"/><Relationship Id="rId5" Type="http://schemas.openxmlformats.org/officeDocument/2006/relationships/hyperlink" Target="https://www.atsdr.cdc.gov/place-health/php/svi/svi-data-documentation-download.html" TargetMode="External"/><Relationship Id="rId4" Type="http://schemas.openxmlformats.org/officeDocument/2006/relationships/hyperlink" Target="https://www.earthdata.nasa.gov/dashboard/data-catalog/lahaina-fi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8.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issues-osu.github.io/ISSUESlab/"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vingtogetherlivingapart.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4.xml"/><Relationship Id="rId3" Type="http://schemas.openxmlformats.org/officeDocument/2006/relationships/image" Target="../media/image12.png"/><Relationship Id="rId7" Type="http://schemas.openxmlformats.org/officeDocument/2006/relationships/customXml" Target="../ink/ink1.xml"/><Relationship Id="rId12"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hyperlink" Target="https://dsl.richmond.edu/panorama/redlining/#loc=5/39.1/-94.58" TargetMode="External"/><Relationship Id="rId11" Type="http://schemas.openxmlformats.org/officeDocument/2006/relationships/customXml" Target="../ink/ink3.xml"/><Relationship Id="rId5" Type="http://schemas.openxmlformats.org/officeDocument/2006/relationships/image" Target="../media/image14.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customXml" Target="../ink/ink2.xml"/><Relationship Id="rId1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DEB9-961B-FCD0-0B90-C61485C9C188}"/>
              </a:ext>
            </a:extLst>
          </p:cNvPr>
          <p:cNvSpPr>
            <a:spLocks noGrp="1"/>
          </p:cNvSpPr>
          <p:nvPr>
            <p:ph type="ctrTitle"/>
          </p:nvPr>
        </p:nvSpPr>
        <p:spPr/>
        <p:txBody>
          <a:bodyPr/>
          <a:lstStyle/>
          <a:p>
            <a:r>
              <a:rPr lang="en-US" dirty="0"/>
              <a:t>Motivation</a:t>
            </a:r>
          </a:p>
        </p:txBody>
      </p:sp>
      <p:sp>
        <p:nvSpPr>
          <p:cNvPr id="3" name="Subtitle 2">
            <a:extLst>
              <a:ext uri="{FF2B5EF4-FFF2-40B4-BE49-F238E27FC236}">
                <a16:creationId xmlns:a16="http://schemas.microsoft.com/office/drawing/2014/main" id="{D4407609-7B33-3461-26F0-1A1B90C7ED55}"/>
              </a:ext>
            </a:extLst>
          </p:cNvPr>
          <p:cNvSpPr>
            <a:spLocks noGrp="1"/>
          </p:cNvSpPr>
          <p:nvPr>
            <p:ph type="subTitle" idx="1"/>
          </p:nvPr>
        </p:nvSpPr>
        <p:spPr/>
        <p:txBody>
          <a:bodyPr/>
          <a:lstStyle/>
          <a:p>
            <a:r>
              <a:rPr lang="en-US" dirty="0"/>
              <a:t>Finding data</a:t>
            </a:r>
          </a:p>
        </p:txBody>
      </p:sp>
    </p:spTree>
    <p:extLst>
      <p:ext uri="{BB962C8B-B14F-4D97-AF65-F5344CB8AC3E}">
        <p14:creationId xmlns:p14="http://schemas.microsoft.com/office/powerpoint/2010/main" val="227338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74A0-25D4-4E47-823B-2722ED17A867}"/>
              </a:ext>
            </a:extLst>
          </p:cNvPr>
          <p:cNvSpPr>
            <a:spLocks noGrp="1"/>
          </p:cNvSpPr>
          <p:nvPr>
            <p:ph type="title" idx="4294967295"/>
          </p:nvPr>
        </p:nvSpPr>
        <p:spPr>
          <a:xfrm>
            <a:off x="63374" y="106269"/>
            <a:ext cx="12065251" cy="1449387"/>
          </a:xfrm>
        </p:spPr>
        <p:txBody>
          <a:bodyPr/>
          <a:lstStyle/>
          <a:p>
            <a:r>
              <a:rPr lang="en-US" sz="4800" dirty="0">
                <a:latin typeface="Calibri" panose="020F0502020204030204" pitchFamily="34" charset="0"/>
                <a:ea typeface="Calibri" panose="020F0502020204030204" pitchFamily="34" charset="0"/>
                <a:cs typeface="Calibri" panose="020F0502020204030204" pitchFamily="34" charset="0"/>
              </a:rPr>
              <a:t>Discriminatory Real Estate Practices (Rental Applications)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58FBD0A-25CC-4F93-84CC-6AFE1F88B521}"/>
              </a:ext>
            </a:extLst>
          </p:cNvPr>
          <p:cNvSpPr>
            <a:spLocks noGrp="1"/>
          </p:cNvSpPr>
          <p:nvPr>
            <p:ph idx="4294967295"/>
          </p:nvPr>
        </p:nvSpPr>
        <p:spPr>
          <a:xfrm>
            <a:off x="286693" y="1548605"/>
            <a:ext cx="11654828" cy="5203125"/>
          </a:xfrm>
        </p:spPr>
        <p:txBody>
          <a:bodyPr>
            <a:noAutofit/>
          </a:bodyPr>
          <a:lstStyle/>
          <a:p>
            <a:r>
              <a:rPr lang="en-US" sz="1800" b="1" dirty="0">
                <a:latin typeface="Calibri" panose="020F0502020204030204" pitchFamily="34" charset="0"/>
                <a:ea typeface="Calibri" panose="020F0502020204030204" pitchFamily="34" charset="0"/>
                <a:cs typeface="Calibri" panose="020F0502020204030204" pitchFamily="34" charset="0"/>
              </a:rPr>
              <a:t>(a)</a:t>
            </a:r>
            <a:r>
              <a:rPr lang="en-US" sz="1800" dirty="0">
                <a:latin typeface="Calibri" panose="020F0502020204030204" pitchFamily="34" charset="0"/>
                <a:ea typeface="Calibri" panose="020F0502020204030204" pitchFamily="34" charset="0"/>
                <a:cs typeface="Calibri" panose="020F0502020204030204" pitchFamily="34" charset="0"/>
              </a:rPr>
              <a:t> If a landlord uses </a:t>
            </a:r>
            <a:r>
              <a:rPr lang="en-US" sz="1800" b="1" dirty="0">
                <a:latin typeface="Calibri" panose="020F0502020204030204" pitchFamily="34" charset="0"/>
                <a:ea typeface="Calibri" panose="020F0502020204030204" pitchFamily="34" charset="0"/>
                <a:cs typeface="Calibri" panose="020F0502020204030204" pitchFamily="34" charset="0"/>
              </a:rPr>
              <a:t>rental history or credit history </a:t>
            </a:r>
            <a:r>
              <a:rPr lang="en-US" sz="1800" dirty="0">
                <a:latin typeface="Calibri" panose="020F0502020204030204" pitchFamily="34" charset="0"/>
                <a:ea typeface="Calibri" panose="020F0502020204030204" pitchFamily="34" charset="0"/>
                <a:cs typeface="Calibri" panose="020F0502020204030204" pitchFamily="34" charset="0"/>
              </a:rPr>
              <a:t>as criteria in consideration of an application, the landlord shall not consider any rental history or credit history </a:t>
            </a:r>
            <a:r>
              <a:rPr lang="en-US" sz="1800" b="1" dirty="0">
                <a:latin typeface="Calibri" panose="020F0502020204030204" pitchFamily="34" charset="0"/>
                <a:ea typeface="Calibri" panose="020F0502020204030204" pitchFamily="34" charset="0"/>
                <a:cs typeface="Calibri" panose="020F0502020204030204" pitchFamily="34" charset="0"/>
              </a:rPr>
              <a:t>beyond seven years immediately preceding the date of the application</a:t>
            </a:r>
            <a:r>
              <a:rPr lang="en-US" sz="1800" dirty="0">
                <a:latin typeface="Calibri" panose="020F0502020204030204" pitchFamily="34" charset="0"/>
                <a:ea typeface="Calibri" panose="020F0502020204030204" pitchFamily="34" charset="0"/>
                <a:cs typeface="Calibri" panose="020F0502020204030204" pitchFamily="34" charset="0"/>
              </a:rPr>
              <a:t>, and the landlord must comply with subsections (1)(c) and (1)(d) of this section.</a:t>
            </a:r>
          </a:p>
          <a:p>
            <a:r>
              <a:rPr lang="en-US" sz="1800" b="1" dirty="0">
                <a:latin typeface="Calibri" panose="020F0502020204030204" pitchFamily="34" charset="0"/>
                <a:ea typeface="Calibri" panose="020F0502020204030204" pitchFamily="34" charset="0"/>
                <a:cs typeface="Calibri" panose="020F0502020204030204" pitchFamily="34" charset="0"/>
              </a:rPr>
              <a:t>(b)</a:t>
            </a:r>
            <a:r>
              <a:rPr lang="en-US" sz="1800" dirty="0">
                <a:latin typeface="Calibri" panose="020F0502020204030204" pitchFamily="34" charset="0"/>
                <a:ea typeface="Calibri" panose="020F0502020204030204" pitchFamily="34" charset="0"/>
                <a:cs typeface="Calibri" panose="020F0502020204030204" pitchFamily="34" charset="0"/>
              </a:rPr>
              <a:t> If a landlord uses </a:t>
            </a:r>
            <a:r>
              <a:rPr lang="en-US" sz="1800" b="1" dirty="0">
                <a:latin typeface="Calibri" panose="020F0502020204030204" pitchFamily="34" charset="0"/>
                <a:ea typeface="Calibri" panose="020F0502020204030204" pitchFamily="34" charset="0"/>
                <a:cs typeface="Calibri" panose="020F0502020204030204" pitchFamily="34" charset="0"/>
              </a:rPr>
              <a:t>criminal history </a:t>
            </a:r>
            <a:r>
              <a:rPr lang="en-US" sz="1800" dirty="0">
                <a:latin typeface="Calibri" panose="020F0502020204030204" pitchFamily="34" charset="0"/>
                <a:ea typeface="Calibri" panose="020F0502020204030204" pitchFamily="34" charset="0"/>
                <a:cs typeface="Calibri" panose="020F0502020204030204" pitchFamily="34" charset="0"/>
              </a:rPr>
              <a:t>as a criterion in consideration of an application, the landlord shall </a:t>
            </a:r>
            <a:r>
              <a:rPr lang="en-US" sz="1800" b="1" dirty="0">
                <a:latin typeface="Calibri" panose="020F0502020204030204" pitchFamily="34" charset="0"/>
                <a:ea typeface="Calibri" panose="020F0502020204030204" pitchFamily="34" charset="0"/>
                <a:cs typeface="Calibri" panose="020F0502020204030204" pitchFamily="34" charset="0"/>
              </a:rPr>
              <a:t>not consider an arrest record of a prospective tenant from any time or any conviction of a prospective tenant that occurred more than five years </a:t>
            </a:r>
            <a:r>
              <a:rPr lang="en-US" sz="1800" dirty="0">
                <a:latin typeface="Calibri" panose="020F0502020204030204" pitchFamily="34" charset="0"/>
                <a:ea typeface="Calibri" panose="020F0502020204030204" pitchFamily="34" charset="0"/>
                <a:cs typeface="Calibri" panose="020F0502020204030204" pitchFamily="34" charset="0"/>
              </a:rPr>
              <a:t>before the date of the application; except that a landlord may consider any criminal conviction record or deferred judgment relating to:</a:t>
            </a:r>
          </a:p>
          <a:p>
            <a:pPr>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46 Rental/Property Management Firms located in Colorado covering 1,043 properties</a:t>
            </a:r>
          </a:p>
          <a:p>
            <a:pPr lvl="1">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There was a lot of variability in number of properties impacted </a:t>
            </a:r>
          </a:p>
          <a:p>
            <a:pPr lvl="2">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Mean = 22.67, </a:t>
            </a:r>
            <a:r>
              <a:rPr lang="en-US" sz="1800" dirty="0" err="1">
                <a:latin typeface="Calibri" panose="020F0502020204030204" pitchFamily="34" charset="0"/>
                <a:ea typeface="Calibri" panose="020F0502020204030204" pitchFamily="34" charset="0"/>
                <a:cs typeface="Calibri" panose="020F0502020204030204" pitchFamily="34" charset="0"/>
              </a:rPr>
              <a:t>stdev</a:t>
            </a:r>
            <a:r>
              <a:rPr lang="en-US" sz="1800" dirty="0">
                <a:latin typeface="Calibri" panose="020F0502020204030204" pitchFamily="34" charset="0"/>
                <a:ea typeface="Calibri" panose="020F0502020204030204" pitchFamily="34" charset="0"/>
                <a:cs typeface="Calibri" panose="020F0502020204030204" pitchFamily="34" charset="0"/>
              </a:rPr>
              <a:t> = 45.84; median = 7.5</a:t>
            </a:r>
          </a:p>
          <a:p>
            <a:pPr>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Type of Violation</a:t>
            </a:r>
          </a:p>
          <a:p>
            <a:pPr lvl="1">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The most common violation was to ask about criminal history without regard to the law (38-12-904(1)(b))</a:t>
            </a:r>
          </a:p>
          <a:p>
            <a:pPr lvl="1">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The next most common violation was to ask about rental history beyond the period specified in (38-12-904(1)(1))</a:t>
            </a:r>
          </a:p>
          <a:p>
            <a:pPr lvl="1">
              <a:lnSpc>
                <a:spcPct val="90000"/>
              </a:lnSpc>
            </a:pPr>
            <a:r>
              <a:rPr lang="en-US" sz="1800" dirty="0">
                <a:latin typeface="Calibri" panose="020F0502020204030204" pitchFamily="34" charset="0"/>
                <a:ea typeface="Calibri" panose="020F0502020204030204" pitchFamily="34" charset="0"/>
                <a:cs typeface="Calibri" panose="020F0502020204030204" pitchFamily="34" charset="0"/>
              </a:rPr>
              <a:t>More difficult to detect fee violations under 38-12-903</a:t>
            </a:r>
          </a:p>
        </p:txBody>
      </p:sp>
    </p:spTree>
    <p:extLst>
      <p:ext uri="{BB962C8B-B14F-4D97-AF65-F5344CB8AC3E}">
        <p14:creationId xmlns:p14="http://schemas.microsoft.com/office/powerpoint/2010/main" val="41567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A305-338A-4C7C-B681-CB421EFC6C27}"/>
              </a:ext>
            </a:extLst>
          </p:cNvPr>
          <p:cNvSpPr>
            <a:spLocks noGrp="1"/>
          </p:cNvSpPr>
          <p:nvPr>
            <p:ph type="title"/>
          </p:nvPr>
        </p:nvSpPr>
        <p:spPr>
          <a:xfrm>
            <a:off x="144780" y="174033"/>
            <a:ext cx="5471160" cy="719237"/>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Example Violations</a:t>
            </a:r>
          </a:p>
        </p:txBody>
      </p:sp>
      <p:pic>
        <p:nvPicPr>
          <p:cNvPr id="8" name="Content Placeholder 3">
            <a:extLst>
              <a:ext uri="{FF2B5EF4-FFF2-40B4-BE49-F238E27FC236}">
                <a16:creationId xmlns:a16="http://schemas.microsoft.com/office/drawing/2014/main" id="{3D1F42DA-39BB-46CD-9188-F1C5C5ACDBCD}"/>
              </a:ext>
            </a:extLst>
          </p:cNvPr>
          <p:cNvPicPr>
            <a:picLocks noGrp="1" noChangeAspect="1"/>
          </p:cNvPicPr>
          <p:nvPr>
            <p:ph idx="1"/>
          </p:nvPr>
        </p:nvPicPr>
        <p:blipFill rotWithShape="1">
          <a:blip r:embed="rId2"/>
          <a:srcRect r="33715"/>
          <a:stretch/>
        </p:blipFill>
        <p:spPr>
          <a:xfrm>
            <a:off x="339680" y="2377124"/>
            <a:ext cx="4317664" cy="772721"/>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BCEF6884-24B6-4D1E-A61D-CCAD882CBA8A}"/>
              </a:ext>
            </a:extLst>
          </p:cNvPr>
          <p:cNvPicPr>
            <a:picLocks noChangeAspect="1"/>
          </p:cNvPicPr>
          <p:nvPr/>
        </p:nvPicPr>
        <p:blipFill rotWithShape="1">
          <a:blip r:embed="rId3"/>
          <a:srcRect t="20107" r="2597" b="20587"/>
          <a:stretch/>
        </p:blipFill>
        <p:spPr>
          <a:xfrm>
            <a:off x="144780" y="950717"/>
            <a:ext cx="7031595" cy="131337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B09F058-BA81-4A63-97AF-CE4C5F2376BA}"/>
              </a:ext>
            </a:extLst>
          </p:cNvPr>
          <p:cNvPicPr>
            <a:picLocks noChangeAspect="1"/>
          </p:cNvPicPr>
          <p:nvPr/>
        </p:nvPicPr>
        <p:blipFill>
          <a:blip r:embed="rId4"/>
          <a:stretch>
            <a:fillRect/>
          </a:stretch>
        </p:blipFill>
        <p:spPr>
          <a:xfrm>
            <a:off x="7534657" y="101839"/>
            <a:ext cx="4317664" cy="6096012"/>
          </a:xfrm>
          <a:prstGeom prst="rect">
            <a:avLst/>
          </a:prstGeom>
        </p:spPr>
      </p:pic>
    </p:spTree>
    <p:extLst>
      <p:ext uri="{BB962C8B-B14F-4D97-AF65-F5344CB8AC3E}">
        <p14:creationId xmlns:p14="http://schemas.microsoft.com/office/powerpoint/2010/main" val="66426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waterfall chart&#10;&#10;Description automatically generated">
            <a:extLst>
              <a:ext uri="{FF2B5EF4-FFF2-40B4-BE49-F238E27FC236}">
                <a16:creationId xmlns:a16="http://schemas.microsoft.com/office/drawing/2014/main" id="{93CE6720-354C-5401-D076-0C002C091EEA}"/>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bwMode="auto">
          <a:xfrm>
            <a:off x="855882" y="788667"/>
            <a:ext cx="4859117" cy="1471232"/>
          </a:xfrm>
          <a:prstGeom prst="rect">
            <a:avLst/>
          </a:prstGeom>
        </p:spPr>
      </p:pic>
      <p:sp>
        <p:nvSpPr>
          <p:cNvPr id="9" name="Title 1">
            <a:extLst>
              <a:ext uri="{FF2B5EF4-FFF2-40B4-BE49-F238E27FC236}">
                <a16:creationId xmlns:a16="http://schemas.microsoft.com/office/drawing/2014/main" id="{A160D039-1480-373F-AC94-69493F6EE1E4}"/>
              </a:ext>
            </a:extLst>
          </p:cNvPr>
          <p:cNvSpPr txBox="1">
            <a:spLocks/>
          </p:cNvSpPr>
          <p:nvPr/>
        </p:nvSpPr>
        <p:spPr>
          <a:xfrm>
            <a:off x="0" y="131420"/>
            <a:ext cx="10451592" cy="4602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sto MT" panose="02040603050505030304"/>
                <a:ea typeface="+mj-ea"/>
                <a:cs typeface="+mj-cs"/>
              </a:rPr>
              <a:t>Sociospatial Weights &amp; Latent Discontinuities</a:t>
            </a:r>
          </a:p>
        </p:txBody>
      </p:sp>
      <p:pic>
        <p:nvPicPr>
          <p:cNvPr id="10" name="Picture 9" descr="Graphical user interface&#10;&#10;Description automatically generated with medium confidence">
            <a:extLst>
              <a:ext uri="{FF2B5EF4-FFF2-40B4-BE49-F238E27FC236}">
                <a16:creationId xmlns:a16="http://schemas.microsoft.com/office/drawing/2014/main" id="{38C45294-8096-A675-F69D-F59E9208F11E}"/>
              </a:ext>
            </a:extLst>
          </p:cNvPr>
          <p:cNvPicPr>
            <a:picLocks noChangeAspect="1"/>
          </p:cNvPicPr>
          <p:nvPr/>
        </p:nvPicPr>
        <p:blipFill>
          <a:blip r:embed="rId4"/>
          <a:stretch>
            <a:fillRect/>
          </a:stretch>
        </p:blipFill>
        <p:spPr>
          <a:xfrm>
            <a:off x="6002747" y="966802"/>
            <a:ext cx="5941095" cy="750889"/>
          </a:xfrm>
          <a:prstGeom prst="rect">
            <a:avLst/>
          </a:prstGeom>
        </p:spPr>
      </p:pic>
      <p:pic>
        <p:nvPicPr>
          <p:cNvPr id="5" name="Content Placeholder 4" descr="Chart&#10;&#10;Description automatically generated">
            <a:extLst>
              <a:ext uri="{FF2B5EF4-FFF2-40B4-BE49-F238E27FC236}">
                <a16:creationId xmlns:a16="http://schemas.microsoft.com/office/drawing/2014/main" id="{92EB7D79-D3E4-5CE5-0C58-063417793D2F}"/>
              </a:ext>
            </a:extLst>
          </p:cNvPr>
          <p:cNvPicPr>
            <a:picLocks noChangeAspect="1"/>
          </p:cNvPicPr>
          <p:nvPr/>
        </p:nvPicPr>
        <p:blipFill rotWithShape="1">
          <a:blip r:embed="rId5"/>
          <a:srcRect t="11785" r="51841"/>
          <a:stretch/>
        </p:blipFill>
        <p:spPr>
          <a:xfrm>
            <a:off x="856834" y="2957405"/>
            <a:ext cx="4368962" cy="3805146"/>
          </a:xfrm>
          <a:prstGeom prst="rect">
            <a:avLst/>
          </a:prstGeom>
        </p:spPr>
      </p:pic>
      <p:sp>
        <p:nvSpPr>
          <p:cNvPr id="4" name="TextBox 3">
            <a:extLst>
              <a:ext uri="{FF2B5EF4-FFF2-40B4-BE49-F238E27FC236}">
                <a16:creationId xmlns:a16="http://schemas.microsoft.com/office/drawing/2014/main" id="{E7EDFBB9-132E-24DC-F15F-4AD702FB4895}"/>
              </a:ext>
            </a:extLst>
          </p:cNvPr>
          <p:cNvSpPr txBox="1"/>
          <p:nvPr/>
        </p:nvSpPr>
        <p:spPr>
          <a:xfrm>
            <a:off x="248158" y="603506"/>
            <a:ext cx="3626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 name="TextBox 10">
            <a:extLst>
              <a:ext uri="{FF2B5EF4-FFF2-40B4-BE49-F238E27FC236}">
                <a16:creationId xmlns:a16="http://schemas.microsoft.com/office/drawing/2014/main" id="{2F3243EC-C9DA-3400-2FE4-BD54C7B15B19}"/>
              </a:ext>
            </a:extLst>
          </p:cNvPr>
          <p:cNvSpPr txBox="1"/>
          <p:nvPr/>
        </p:nvSpPr>
        <p:spPr>
          <a:xfrm>
            <a:off x="6170694" y="603506"/>
            <a:ext cx="3353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3" name="TextBox 12">
            <a:extLst>
              <a:ext uri="{FF2B5EF4-FFF2-40B4-BE49-F238E27FC236}">
                <a16:creationId xmlns:a16="http://schemas.microsoft.com/office/drawing/2014/main" id="{B1492A18-CDE9-00FC-D22F-50A09B649610}"/>
              </a:ext>
            </a:extLst>
          </p:cNvPr>
          <p:cNvSpPr txBox="1"/>
          <p:nvPr/>
        </p:nvSpPr>
        <p:spPr>
          <a:xfrm>
            <a:off x="6172201" y="2234754"/>
            <a:ext cx="3809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
            </a:r>
          </a:p>
        </p:txBody>
      </p:sp>
      <p:pic>
        <p:nvPicPr>
          <p:cNvPr id="2" name="Picture 1" descr="Diagram, engineering drawing&#10;&#10;Description automatically generated">
            <a:extLst>
              <a:ext uri="{FF2B5EF4-FFF2-40B4-BE49-F238E27FC236}">
                <a16:creationId xmlns:a16="http://schemas.microsoft.com/office/drawing/2014/main" id="{8DFBF518-F88E-9F47-998F-C0ECDEBE4590}"/>
              </a:ext>
            </a:extLst>
          </p:cNvPr>
          <p:cNvPicPr>
            <a:picLocks noChangeAspect="1"/>
          </p:cNvPicPr>
          <p:nvPr/>
        </p:nvPicPr>
        <p:blipFill rotWithShape="1">
          <a:blip r:embed="rId6">
            <a:extLst>
              <a:ext uri="{28A0092B-C50C-407E-A947-70E740481C1C}">
                <a14:useLocalDpi xmlns:a14="http://schemas.microsoft.com/office/drawing/2010/main" val="0"/>
              </a:ext>
            </a:extLst>
          </a:blip>
          <a:srcRect l="5127" t="-1" r="3814" b="3051"/>
          <a:stretch/>
        </p:blipFill>
        <p:spPr bwMode="auto">
          <a:xfrm>
            <a:off x="5714999" y="3310066"/>
            <a:ext cx="3964302" cy="2254686"/>
          </a:xfrm>
          <a:prstGeom prst="rect">
            <a:avLst/>
          </a:prstGeom>
          <a:noFill/>
          <a:ln>
            <a:noFill/>
          </a:ln>
        </p:spPr>
      </p:pic>
      <p:pic>
        <p:nvPicPr>
          <p:cNvPr id="14" name="Content Placeholder 4" descr="A picture containing text&#10;&#10;Description automatically generated">
            <a:extLst>
              <a:ext uri="{FF2B5EF4-FFF2-40B4-BE49-F238E27FC236}">
                <a16:creationId xmlns:a16="http://schemas.microsoft.com/office/drawing/2014/main" id="{588E79AD-DD8B-878F-FF21-4DB66C28514D}"/>
              </a:ext>
            </a:extLst>
          </p:cNvPr>
          <p:cNvPicPr>
            <a:picLocks noChangeAspect="1"/>
          </p:cNvPicPr>
          <p:nvPr/>
        </p:nvPicPr>
        <p:blipFill rotWithShape="1">
          <a:blip r:embed="rId7">
            <a:extLst>
              <a:ext uri="{28A0092B-C50C-407E-A947-70E740481C1C}">
                <a14:useLocalDpi xmlns:a14="http://schemas.microsoft.com/office/drawing/2010/main" val="0"/>
              </a:ext>
            </a:extLst>
          </a:blip>
          <a:srcRect l="3956" r="5131" b="4753"/>
          <a:stretch/>
        </p:blipFill>
        <p:spPr bwMode="auto">
          <a:xfrm>
            <a:off x="9679301" y="3183673"/>
            <a:ext cx="2156455" cy="2792603"/>
          </a:xfrm>
          <a:prstGeom prst="rect">
            <a:avLst/>
          </a:prstGeom>
          <a:noFill/>
          <a:ln>
            <a:noFill/>
          </a:ln>
        </p:spPr>
      </p:pic>
      <p:sp>
        <p:nvSpPr>
          <p:cNvPr id="18" name="TextBox 17">
            <a:extLst>
              <a:ext uri="{FF2B5EF4-FFF2-40B4-BE49-F238E27FC236}">
                <a16:creationId xmlns:a16="http://schemas.microsoft.com/office/drawing/2014/main" id="{C0C739DB-C828-4C39-347A-77D6BAD7867E}"/>
              </a:ext>
            </a:extLst>
          </p:cNvPr>
          <p:cNvSpPr txBox="1"/>
          <p:nvPr/>
        </p:nvSpPr>
        <p:spPr>
          <a:xfrm>
            <a:off x="610758" y="141841"/>
            <a:ext cx="531387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t-book"/>
                <a:ea typeface="+mn-ea"/>
                <a:cs typeface="+mn-cs"/>
              </a:rPr>
              <a:t>Examine the statistical distribution of income </a:t>
            </a:r>
            <a:r>
              <a:rPr kumimoji="0" lang="en-US" sz="1600" b="1" i="1" u="none" strike="noStrike" kern="1200" cap="none" spc="0" normalizeH="0" baseline="0" noProof="0" dirty="0">
                <a:ln>
                  <a:noFill/>
                </a:ln>
                <a:solidFill>
                  <a:srgbClr val="333333"/>
                </a:solidFill>
                <a:effectLst/>
                <a:uLnTx/>
                <a:uFillTx/>
                <a:latin typeface="et-book"/>
                <a:ea typeface="+mn-ea"/>
                <a:cs typeface="+mn-cs"/>
              </a:rPr>
              <a:t>differences</a:t>
            </a:r>
            <a:r>
              <a:rPr kumimoji="0" lang="en-US" sz="1600" b="1" i="0" u="none" strike="noStrike" kern="1200" cap="none" spc="0" normalizeH="0" baseline="0" noProof="0" dirty="0">
                <a:ln>
                  <a:noFill/>
                </a:ln>
                <a:solidFill>
                  <a:srgbClr val="333333"/>
                </a:solidFill>
                <a:effectLst/>
                <a:uLnTx/>
                <a:uFillTx/>
                <a:latin typeface="et-book"/>
                <a:ea typeface="+mn-ea"/>
                <a:cs typeface="+mn-cs"/>
              </a:rPr>
              <a:t> between neighboring and non-neighboring tracts</a:t>
            </a:r>
          </a:p>
        </p:txBody>
      </p:sp>
      <p:sp>
        <p:nvSpPr>
          <p:cNvPr id="19" name="TextBox 18">
            <a:extLst>
              <a:ext uri="{FF2B5EF4-FFF2-40B4-BE49-F238E27FC236}">
                <a16:creationId xmlns:a16="http://schemas.microsoft.com/office/drawing/2014/main" id="{324E1079-A89F-0981-CF1E-CA837833A69A}"/>
              </a:ext>
            </a:extLst>
          </p:cNvPr>
          <p:cNvSpPr txBox="1"/>
          <p:nvPr/>
        </p:nvSpPr>
        <p:spPr>
          <a:xfrm>
            <a:off x="6267364" y="200100"/>
            <a:ext cx="472398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t-book"/>
                <a:ea typeface="+mn-ea"/>
                <a:cs typeface="+mn-cs"/>
              </a:rPr>
              <a:t>Create links between tracts with income differences that exceed some cutoff </a:t>
            </a:r>
          </a:p>
        </p:txBody>
      </p:sp>
      <p:sp>
        <p:nvSpPr>
          <p:cNvPr id="20" name="TextBox 19">
            <a:extLst>
              <a:ext uri="{FF2B5EF4-FFF2-40B4-BE49-F238E27FC236}">
                <a16:creationId xmlns:a16="http://schemas.microsoft.com/office/drawing/2014/main" id="{E451C0F5-E1EF-76AC-4B31-6544979EA192}"/>
              </a:ext>
            </a:extLst>
          </p:cNvPr>
          <p:cNvSpPr txBox="1"/>
          <p:nvPr/>
        </p:nvSpPr>
        <p:spPr>
          <a:xfrm>
            <a:off x="610757" y="2372630"/>
            <a:ext cx="531387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t-book"/>
                <a:ea typeface="+mn-ea"/>
                <a:cs typeface="+mn-cs"/>
              </a:rPr>
              <a:t>Examine the geographic distribution of income </a:t>
            </a:r>
            <a:r>
              <a:rPr kumimoji="0" lang="en-US" sz="1600" b="1" i="1" u="none" strike="noStrike" kern="1200" cap="none" spc="0" normalizeH="0" baseline="0" noProof="0" dirty="0">
                <a:ln>
                  <a:noFill/>
                </a:ln>
                <a:solidFill>
                  <a:srgbClr val="333333"/>
                </a:solidFill>
                <a:effectLst/>
                <a:uLnTx/>
                <a:uFillTx/>
                <a:latin typeface="et-book"/>
                <a:ea typeface="+mn-ea"/>
                <a:cs typeface="+mn-cs"/>
              </a:rPr>
              <a:t>differences</a:t>
            </a:r>
            <a:r>
              <a:rPr kumimoji="0" lang="en-US" sz="1600" b="1" i="0" u="none" strike="noStrike" kern="1200" cap="none" spc="0" normalizeH="0" baseline="0" noProof="0" dirty="0">
                <a:ln>
                  <a:noFill/>
                </a:ln>
                <a:solidFill>
                  <a:srgbClr val="333333"/>
                </a:solidFill>
                <a:effectLst/>
                <a:uLnTx/>
                <a:uFillTx/>
                <a:latin typeface="et-book"/>
                <a:ea typeface="+mn-ea"/>
                <a:cs typeface="+mn-cs"/>
              </a:rPr>
              <a:t> between tracts</a:t>
            </a:r>
          </a:p>
        </p:txBody>
      </p:sp>
      <p:sp>
        <p:nvSpPr>
          <p:cNvPr id="33" name="TextBox 32">
            <a:extLst>
              <a:ext uri="{FF2B5EF4-FFF2-40B4-BE49-F238E27FC236}">
                <a16:creationId xmlns:a16="http://schemas.microsoft.com/office/drawing/2014/main" id="{5637252E-BFF3-E8DC-3FFF-253DA3A31CE8}"/>
              </a:ext>
            </a:extLst>
          </p:cNvPr>
          <p:cNvSpPr txBox="1"/>
          <p:nvPr/>
        </p:nvSpPr>
        <p:spPr>
          <a:xfrm>
            <a:off x="-41997" y="6624051"/>
            <a:ext cx="317549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https://geographicdata.science/book/intro.html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C1A33E2A-CEB4-F47A-5DED-57E822D6F4A6}"/>
              </a:ext>
            </a:extLst>
          </p:cNvPr>
          <p:cNvSpPr txBox="1"/>
          <p:nvPr/>
        </p:nvSpPr>
        <p:spPr>
          <a:xfrm>
            <a:off x="6075197" y="5974370"/>
            <a:ext cx="6116803"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Economic Inequality: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Assessing abrupt changes in income between neighbors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BB1FBAE8-CC39-8841-A338-A3791A1197B5}"/>
              </a:ext>
            </a:extLst>
          </p:cNvPr>
          <p:cNvSpPr txBox="1"/>
          <p:nvPr/>
        </p:nvSpPr>
        <p:spPr>
          <a:xfrm>
            <a:off x="6170694" y="2311698"/>
            <a:ext cx="531387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et-book"/>
                <a:ea typeface="+mn-ea"/>
                <a:cs typeface="+mn-cs"/>
              </a:rPr>
              <a:t>Map activity spaces for adjacent tracts characterized by extreme levels of income inequality</a:t>
            </a:r>
          </a:p>
        </p:txBody>
      </p:sp>
    </p:spTree>
    <p:extLst>
      <p:ext uri="{BB962C8B-B14F-4D97-AF65-F5344CB8AC3E}">
        <p14:creationId xmlns:p14="http://schemas.microsoft.com/office/powerpoint/2010/main" val="378169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989F-1FB2-1392-E48F-892A0EF52B13}"/>
              </a:ext>
            </a:extLst>
          </p:cNvPr>
          <p:cNvSpPr>
            <a:spLocks noGrp="1"/>
          </p:cNvSpPr>
          <p:nvPr>
            <p:ph type="title"/>
          </p:nvPr>
        </p:nvSpPr>
        <p:spPr>
          <a:xfrm>
            <a:off x="113923" y="66364"/>
            <a:ext cx="11818543" cy="1325563"/>
          </a:xfrm>
        </p:spPr>
        <p:txBody>
          <a:bodyPr/>
          <a:lstStyle/>
          <a:p>
            <a:pPr algn="l"/>
            <a:r>
              <a:rPr lang="en-US" b="0" dirty="0">
                <a:solidFill>
                  <a:schemeClr val="accent6">
                    <a:lumMod val="10000"/>
                  </a:schemeClr>
                </a:solidFill>
                <a:latin typeface="+mn-lt"/>
              </a:rPr>
              <a:t>Urban Renewal &amp; Highway Construction: A freeway “that has a heart”</a:t>
            </a:r>
          </a:p>
        </p:txBody>
      </p:sp>
      <p:pic>
        <p:nvPicPr>
          <p:cNvPr id="6" name="Content Placeholder 5">
            <a:extLst>
              <a:ext uri="{FF2B5EF4-FFF2-40B4-BE49-F238E27FC236}">
                <a16:creationId xmlns:a16="http://schemas.microsoft.com/office/drawing/2014/main" id="{3768A9E9-29EE-FCD3-95DD-CEFAEF791586}"/>
              </a:ext>
            </a:extLst>
          </p:cNvPr>
          <p:cNvPicPr>
            <a:picLocks noGrp="1" noChangeAspect="1"/>
          </p:cNvPicPr>
          <p:nvPr>
            <p:ph idx="1"/>
          </p:nvPr>
        </p:nvPicPr>
        <p:blipFill>
          <a:blip r:embed="rId3"/>
          <a:stretch>
            <a:fillRect/>
          </a:stretch>
        </p:blipFill>
        <p:spPr>
          <a:xfrm>
            <a:off x="739588" y="1897185"/>
            <a:ext cx="11054029" cy="4342249"/>
          </a:xfrm>
        </p:spPr>
      </p:pic>
      <p:sp>
        <p:nvSpPr>
          <p:cNvPr id="4" name="Slide Number Placeholder 3">
            <a:extLst>
              <a:ext uri="{FF2B5EF4-FFF2-40B4-BE49-F238E27FC236}">
                <a16:creationId xmlns:a16="http://schemas.microsoft.com/office/drawing/2014/main" id="{EDEC54D7-1C7D-1ED2-D7A1-77F4C141103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99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57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0A81-FA27-8B3C-BBB6-000D096F69C6}"/>
              </a:ext>
            </a:extLst>
          </p:cNvPr>
          <p:cNvSpPr>
            <a:spLocks noGrp="1"/>
          </p:cNvSpPr>
          <p:nvPr>
            <p:ph type="title"/>
          </p:nvPr>
        </p:nvSpPr>
        <p:spPr>
          <a:xfrm>
            <a:off x="68656" y="76308"/>
            <a:ext cx="10515600" cy="821645"/>
          </a:xfrm>
        </p:spPr>
        <p:txBody>
          <a:bodyPr/>
          <a:lstStyle/>
          <a:p>
            <a:pPr algn="l"/>
            <a:r>
              <a:rPr lang="en-US" b="0" dirty="0">
                <a:solidFill>
                  <a:schemeClr val="accent6">
                    <a:lumMod val="10000"/>
                  </a:schemeClr>
                </a:solidFill>
                <a:latin typeface="Calibri  "/>
              </a:rPr>
              <a:t>Linking Highways to Health </a:t>
            </a:r>
          </a:p>
        </p:txBody>
      </p:sp>
      <p:sp>
        <p:nvSpPr>
          <p:cNvPr id="4" name="Slide Number Placeholder 3">
            <a:extLst>
              <a:ext uri="{FF2B5EF4-FFF2-40B4-BE49-F238E27FC236}">
                <a16:creationId xmlns:a16="http://schemas.microsoft.com/office/drawing/2014/main" id="{B20DA8A4-3C70-A62D-E447-55DA32B66E7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993"/>
              </a:solidFill>
              <a:effectLst/>
              <a:uLnTx/>
              <a:uFillTx/>
              <a:latin typeface="Calibri" panose="020F0502020204030204"/>
              <a:ea typeface="+mn-ea"/>
              <a:cs typeface="+mn-cs"/>
            </a:endParaRPr>
          </a:p>
        </p:txBody>
      </p:sp>
      <p:pic>
        <p:nvPicPr>
          <p:cNvPr id="13" name="Content Placeholder 14" descr="Diagram&#10;&#10;Description automatically generated">
            <a:extLst>
              <a:ext uri="{FF2B5EF4-FFF2-40B4-BE49-F238E27FC236}">
                <a16:creationId xmlns:a16="http://schemas.microsoft.com/office/drawing/2014/main" id="{4B13CF16-480A-A006-53C8-DD03C32BE417}"/>
              </a:ext>
            </a:extLst>
          </p:cNvPr>
          <p:cNvPicPr>
            <a:picLocks noGrp="1" noChangeAspect="1"/>
          </p:cNvPicPr>
          <p:nvPr>
            <p:ph idx="1"/>
          </p:nvPr>
        </p:nvPicPr>
        <p:blipFill rotWithShape="1">
          <a:blip r:embed="rId3"/>
          <a:srcRect l="7222" t="49523" r="7049" b="1250"/>
          <a:stretch/>
        </p:blipFill>
        <p:spPr>
          <a:xfrm>
            <a:off x="2058953" y="1468876"/>
            <a:ext cx="8074093" cy="3109418"/>
          </a:xfrm>
          <a:prstGeom prst="rect">
            <a:avLst/>
          </a:prstGeom>
        </p:spPr>
      </p:pic>
      <p:pic>
        <p:nvPicPr>
          <p:cNvPr id="14" name="Content Placeholder 4">
            <a:extLst>
              <a:ext uri="{FF2B5EF4-FFF2-40B4-BE49-F238E27FC236}">
                <a16:creationId xmlns:a16="http://schemas.microsoft.com/office/drawing/2014/main" id="{60219AFD-DFCC-0BE5-9B42-C7AAE58252B4}"/>
              </a:ext>
            </a:extLst>
          </p:cNvPr>
          <p:cNvPicPr>
            <a:picLocks noChangeAspect="1"/>
          </p:cNvPicPr>
          <p:nvPr/>
        </p:nvPicPr>
        <p:blipFill rotWithShape="1">
          <a:blip r:embed="rId4"/>
          <a:srcRect r="-2" b="487"/>
          <a:stretch/>
        </p:blipFill>
        <p:spPr>
          <a:xfrm>
            <a:off x="3369732" y="1148674"/>
            <a:ext cx="5452533" cy="51138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370C4249-5891-3FDE-C26C-C17A782DE229}"/>
              </a:ext>
            </a:extLst>
          </p:cNvPr>
          <p:cNvSpPr txBox="1"/>
          <p:nvPr/>
        </p:nvSpPr>
        <p:spPr>
          <a:xfrm>
            <a:off x="8929991" y="5015543"/>
            <a:ext cx="281129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10000"/>
                  </a:schemeClr>
                </a:solidFill>
                <a:effectLst/>
                <a:uLnTx/>
                <a:uFillTx/>
                <a:latin typeface="Calibri (Body)"/>
              </a:rPr>
              <a:t>Census tracts with the most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10000"/>
                  </a:schemeClr>
                </a:solidFill>
                <a:effectLst/>
                <a:uLnTx/>
                <a:uFillTx/>
                <a:latin typeface="Calibri (Body)"/>
              </a:rPr>
              <a:t>overlapping deaths during 2020-2021 in Chicago in proximity to traffic volume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10000"/>
                  </a:schemeClr>
                </a:solidFill>
                <a:effectLst/>
                <a:uLnTx/>
                <a:uFillTx/>
                <a:latin typeface="Calibri (Body)"/>
              </a:rPr>
              <a:t>and major highways</a:t>
            </a:r>
          </a:p>
        </p:txBody>
      </p:sp>
    </p:spTree>
    <p:extLst>
      <p:ext uri="{BB962C8B-B14F-4D97-AF65-F5344CB8AC3E}">
        <p14:creationId xmlns:p14="http://schemas.microsoft.com/office/powerpoint/2010/main" val="266519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BA7D-5DDB-BEB5-EFAA-8A49A0E8F68D}"/>
              </a:ext>
            </a:extLst>
          </p:cNvPr>
          <p:cNvSpPr>
            <a:spLocks noGrp="1"/>
          </p:cNvSpPr>
          <p:nvPr>
            <p:ph type="title"/>
          </p:nvPr>
        </p:nvSpPr>
        <p:spPr>
          <a:xfrm>
            <a:off x="-67146" y="0"/>
            <a:ext cx="10515600" cy="802772"/>
          </a:xfrm>
        </p:spPr>
        <p:txBody>
          <a:bodyPr>
            <a:normAutofit fontScale="90000"/>
          </a:bodyPr>
          <a:lstStyle/>
          <a:p>
            <a:pPr algn="l"/>
            <a:r>
              <a:rPr lang="en-US" sz="5000" b="0" dirty="0">
                <a:solidFill>
                  <a:schemeClr val="accent6">
                    <a:lumMod val="10000"/>
                  </a:schemeClr>
                </a:solidFill>
                <a:latin typeface="Calibri "/>
              </a:rPr>
              <a:t>Reverse Redlining &amp; Predatory Lending</a:t>
            </a:r>
          </a:p>
        </p:txBody>
      </p:sp>
      <p:sp>
        <p:nvSpPr>
          <p:cNvPr id="3" name="Content Placeholder 2">
            <a:extLst>
              <a:ext uri="{FF2B5EF4-FFF2-40B4-BE49-F238E27FC236}">
                <a16:creationId xmlns:a16="http://schemas.microsoft.com/office/drawing/2014/main" id="{EE3B0CA9-83EA-1DE5-A838-71EB404E2008}"/>
              </a:ext>
            </a:extLst>
          </p:cNvPr>
          <p:cNvSpPr>
            <a:spLocks noGrp="1"/>
          </p:cNvSpPr>
          <p:nvPr>
            <p:ph idx="1"/>
          </p:nvPr>
        </p:nvSpPr>
        <p:spPr>
          <a:xfrm>
            <a:off x="322153" y="869133"/>
            <a:ext cx="10515600" cy="4251960"/>
          </a:xfrm>
        </p:spPr>
        <p:txBody>
          <a:bodyPr>
            <a:normAutofit/>
          </a:bodyPr>
          <a:lstStyle/>
          <a:p>
            <a:r>
              <a:rPr lang="en-US"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While redlining </a:t>
            </a:r>
            <a:r>
              <a:rPr lang="en-US" b="1" i="1"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denied</a:t>
            </a:r>
            <a:r>
              <a:rPr lang="en-US"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 people of color loans and mortgages in more desirable, predominantly White communities, reverse redlining defrauded residents ‘within certain geographic boundaries, often based on income, race, or ethnicity into </a:t>
            </a:r>
            <a:r>
              <a:rPr lang="en-US" b="1" i="1"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accepting</a:t>
            </a:r>
            <a:r>
              <a:rPr lang="en-US"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 loans on unfair terms </a:t>
            </a:r>
          </a:p>
          <a:p>
            <a:r>
              <a:rPr lang="en-US"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Few analyses focus on the role that reverse redlining has had on increasing the wealth gap between whites and non-whites </a:t>
            </a:r>
          </a:p>
          <a:p>
            <a:r>
              <a:rPr lang="en-US"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The most significant redlining practices involved the overinflation of municipal property values to mortgage loan amounts</a:t>
            </a:r>
          </a:p>
          <a:p>
            <a:pPr lvl="1"/>
            <a:r>
              <a:rPr lang="en-US" sz="2000"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In 2006 (just before the foreclosure crisis), roughly one out of every two loans made to African American (50%) and Latine (46%) borrowers were high cost, compared to fewer than one out of five loans made to white borrowers (18%) (Ben, Ellen, and </a:t>
            </a:r>
            <a:r>
              <a:rPr lang="en-US" sz="2000" dirty="0" err="1">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Madar</a:t>
            </a:r>
            <a:r>
              <a:rPr lang="en-US" sz="2000"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 2019). </a:t>
            </a:r>
          </a:p>
          <a:p>
            <a:pPr lvl="1"/>
            <a:r>
              <a:rPr lang="en-US" sz="2000"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Further, overinflated loan-to-value ratios are the single most important factor leading to default and/or foreclosure (</a:t>
            </a:r>
            <a:r>
              <a:rPr lang="en-US" sz="2000" dirty="0" err="1">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Quercia</a:t>
            </a:r>
            <a:r>
              <a:rPr lang="en-US" sz="2000" dirty="0">
                <a:solidFill>
                  <a:schemeClr val="accent6">
                    <a:lumMod val="10000"/>
                  </a:schemeClr>
                </a:solidFill>
                <a:latin typeface="Calibri" panose="020F0502020204030204" pitchFamily="34" charset="0"/>
                <a:ea typeface="Calibri" panose="020F0502020204030204" pitchFamily="34" charset="0"/>
                <a:cs typeface="Calibri" panose="020F0502020204030204" pitchFamily="34" charset="0"/>
              </a:rPr>
              <a:t> and Stegman 1992). </a:t>
            </a:r>
          </a:p>
        </p:txBody>
      </p:sp>
      <p:sp>
        <p:nvSpPr>
          <p:cNvPr id="4" name="Slide Number Placeholder 3">
            <a:extLst>
              <a:ext uri="{FF2B5EF4-FFF2-40B4-BE49-F238E27FC236}">
                <a16:creationId xmlns:a16="http://schemas.microsoft.com/office/drawing/2014/main" id="{96093269-D6EF-2444-D739-F4AA7087CB03}"/>
              </a:ext>
            </a:extLst>
          </p:cNvPr>
          <p:cNvSpPr>
            <a:spLocks noGrp="1"/>
          </p:cNvSpPr>
          <p:nvPr>
            <p:ph type="sldNum" sz="quarter" idx="12"/>
          </p:nvPr>
        </p:nvSpPr>
        <p:spPr/>
        <p:txBody>
          <a:bodyPr/>
          <a:lstStyle/>
          <a:p>
            <a:pPr>
              <a:spcAft>
                <a:spcPts val="600"/>
              </a:spcAft>
            </a:pPr>
            <a:endParaRPr lang="en-US" dirty="0"/>
          </a:p>
        </p:txBody>
      </p:sp>
    </p:spTree>
    <p:extLst>
      <p:ext uri="{BB962C8B-B14F-4D97-AF65-F5344CB8AC3E}">
        <p14:creationId xmlns:p14="http://schemas.microsoft.com/office/powerpoint/2010/main" val="47320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AFE3D4-2232-C4B3-A18F-5D10663BF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3" y="153353"/>
            <a:ext cx="482917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A screenshot of a computer generated image&#10;&#10;Description automatically generated">
            <a:extLst>
              <a:ext uri="{FF2B5EF4-FFF2-40B4-BE49-F238E27FC236}">
                <a16:creationId xmlns:a16="http://schemas.microsoft.com/office/drawing/2014/main" id="{44BA5C7E-8745-FA2A-1F2A-5940B1536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524" y="153352"/>
            <a:ext cx="46767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2" descr="A group of purple and green shapes&#10;&#10;Description automatically generated">
            <a:extLst>
              <a:ext uri="{FF2B5EF4-FFF2-40B4-BE49-F238E27FC236}">
                <a16:creationId xmlns:a16="http://schemas.microsoft.com/office/drawing/2014/main" id="{32E59C99-DE7B-CC62-E68E-F05AC6600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53" y="3708083"/>
            <a:ext cx="461962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 descr="A graph of a black and white graph&#10;&#10;Description automatically generated with medium confidence">
            <a:extLst>
              <a:ext uri="{FF2B5EF4-FFF2-40B4-BE49-F238E27FC236}">
                <a16:creationId xmlns:a16="http://schemas.microsoft.com/office/drawing/2014/main" id="{6B4275D8-5061-B42B-23DA-3BF957D629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1642" y="3751898"/>
            <a:ext cx="6093920" cy="246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7B9D525-5B8D-813B-FD26-9D9C0CD6B254}"/>
              </a:ext>
            </a:extLst>
          </p:cNvPr>
          <p:cNvSpPr txBox="1"/>
          <p:nvPr/>
        </p:nvSpPr>
        <p:spPr>
          <a:xfrm>
            <a:off x="0" y="6488668"/>
            <a:ext cx="12192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Does Segregation Exist? At what spatial scale?</a:t>
            </a:r>
          </a:p>
        </p:txBody>
      </p:sp>
    </p:spTree>
    <p:extLst>
      <p:ext uri="{BB962C8B-B14F-4D97-AF65-F5344CB8AC3E}">
        <p14:creationId xmlns:p14="http://schemas.microsoft.com/office/powerpoint/2010/main" val="1197591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DC9714-8D00-4D52-9A7D-2EEFFB528752}"/>
              </a:ext>
            </a:extLst>
          </p:cNvPr>
          <p:cNvSpPr>
            <a:spLocks noGrp="1"/>
          </p:cNvSpPr>
          <p:nvPr>
            <p:ph type="title"/>
          </p:nvPr>
        </p:nvSpPr>
        <p:spPr>
          <a:xfrm>
            <a:off x="117695" y="111629"/>
            <a:ext cx="11254212" cy="802771"/>
          </a:xfrm>
        </p:spPr>
        <p:txBody>
          <a:bodyPr>
            <a:normAutofit/>
          </a:bodyPr>
          <a:lstStyle/>
          <a:p>
            <a:r>
              <a:rPr lang="en-US" sz="4000" dirty="0">
                <a:latin typeface="Calibri "/>
              </a:rPr>
              <a:t>New mechanisms producing sociospatial segregation</a:t>
            </a:r>
          </a:p>
        </p:txBody>
      </p:sp>
      <p:pic>
        <p:nvPicPr>
          <p:cNvPr id="7" name="IMG_0334">
            <a:hlinkClick r:id="" action="ppaction://media"/>
            <a:extLst>
              <a:ext uri="{FF2B5EF4-FFF2-40B4-BE49-F238E27FC236}">
                <a16:creationId xmlns:a16="http://schemas.microsoft.com/office/drawing/2014/main" id="{8419B5BB-C38C-4FEF-947C-758B2980B85A}"/>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6218238" y="2469059"/>
            <a:ext cx="4937125" cy="2777132"/>
          </a:xfrm>
          <a:prstGeom prst="rect">
            <a:avLst/>
          </a:prstGeom>
        </p:spPr>
      </p:pic>
      <p:pic>
        <p:nvPicPr>
          <p:cNvPr id="2050" name="Picture 2">
            <a:extLst>
              <a:ext uri="{FF2B5EF4-FFF2-40B4-BE49-F238E27FC236}">
                <a16:creationId xmlns:a16="http://schemas.microsoft.com/office/drawing/2014/main" id="{1309D1D7-AFE6-40ED-F025-F5BDE747C9B1}"/>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838200" y="2597320"/>
            <a:ext cx="5181600" cy="280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85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unset over a body of water with palm trees&#10;&#10;AI-generated content may be incorrect.">
            <a:extLst>
              <a:ext uri="{FF2B5EF4-FFF2-40B4-BE49-F238E27FC236}">
                <a16:creationId xmlns:a16="http://schemas.microsoft.com/office/drawing/2014/main" id="{41B6C48D-5612-E00A-FE7C-C3EC73DCF4EF}"/>
              </a:ext>
            </a:extLst>
          </p:cNvPr>
          <p:cNvPicPr>
            <a:picLocks noChangeAspect="1"/>
          </p:cNvPicPr>
          <p:nvPr/>
        </p:nvPicPr>
        <p:blipFill>
          <a:blip r:embed="rId2">
            <a:extLst>
              <a:ext uri="{28A0092B-C50C-407E-A947-70E740481C1C}">
                <a14:useLocalDpi xmlns:a14="http://schemas.microsoft.com/office/drawing/2010/main" val="0"/>
              </a:ext>
            </a:extLst>
          </a:blip>
          <a:srcRect t="16892" r="-2" b="12212"/>
          <a:stretch>
            <a:fillRect/>
          </a:stretch>
        </p:blipFill>
        <p:spPr>
          <a:xfrm>
            <a:off x="321730" y="321732"/>
            <a:ext cx="5674897" cy="3017405"/>
          </a:xfrm>
          <a:prstGeom prst="rect">
            <a:avLst/>
          </a:prstGeom>
        </p:spPr>
      </p:pic>
      <p:pic>
        <p:nvPicPr>
          <p:cNvPr id="5" name="Picture 4" descr="A sunset over a body of water&#10;&#10;AI-generated content may be incorrect.">
            <a:extLst>
              <a:ext uri="{FF2B5EF4-FFF2-40B4-BE49-F238E27FC236}">
                <a16:creationId xmlns:a16="http://schemas.microsoft.com/office/drawing/2014/main" id="{D740B3C0-41D2-CBCA-9B91-E31CE5D76607}"/>
              </a:ext>
            </a:extLst>
          </p:cNvPr>
          <p:cNvPicPr>
            <a:picLocks noChangeAspect="1"/>
          </p:cNvPicPr>
          <p:nvPr/>
        </p:nvPicPr>
        <p:blipFill>
          <a:blip r:embed="rId3">
            <a:extLst>
              <a:ext uri="{28A0092B-C50C-407E-A947-70E740481C1C}">
                <a14:useLocalDpi xmlns:a14="http://schemas.microsoft.com/office/drawing/2010/main" val="0"/>
              </a:ext>
            </a:extLst>
          </a:blip>
          <a:srcRect t="2888" r="-2" b="31561"/>
          <a:stretch>
            <a:fillRect/>
          </a:stretch>
        </p:blipFill>
        <p:spPr>
          <a:xfrm>
            <a:off x="321730" y="3510853"/>
            <a:ext cx="5674897" cy="2789954"/>
          </a:xfrm>
          <a:prstGeom prst="rect">
            <a:avLst/>
          </a:prstGeom>
        </p:spPr>
      </p:pic>
      <p:pic>
        <p:nvPicPr>
          <p:cNvPr id="3" name="Picture 2" descr="A palm tree on a beach&#10;&#10;AI-generated content may be incorrect.">
            <a:extLst>
              <a:ext uri="{FF2B5EF4-FFF2-40B4-BE49-F238E27FC236}">
                <a16:creationId xmlns:a16="http://schemas.microsoft.com/office/drawing/2014/main" id="{E0CD7AAD-DE17-747E-FA67-1CF0DB71214F}"/>
              </a:ext>
            </a:extLst>
          </p:cNvPr>
          <p:cNvPicPr>
            <a:picLocks noChangeAspect="1"/>
          </p:cNvPicPr>
          <p:nvPr/>
        </p:nvPicPr>
        <p:blipFill>
          <a:blip r:embed="rId4">
            <a:extLst>
              <a:ext uri="{28A0092B-C50C-407E-A947-70E740481C1C}">
                <a14:useLocalDpi xmlns:a14="http://schemas.microsoft.com/office/drawing/2010/main" val="0"/>
              </a:ext>
            </a:extLst>
          </a:blip>
          <a:srcRect r="20979" b="-2"/>
          <a:stretch>
            <a:fillRect/>
          </a:stretch>
        </p:blipFill>
        <p:spPr>
          <a:xfrm rot="5400000">
            <a:off x="6043284" y="473821"/>
            <a:ext cx="5979074" cy="5674897"/>
          </a:xfrm>
          <a:prstGeom prst="rect">
            <a:avLst/>
          </a:prstGeom>
        </p:spPr>
      </p:pic>
    </p:spTree>
    <p:extLst>
      <p:ext uri="{BB962C8B-B14F-4D97-AF65-F5344CB8AC3E}">
        <p14:creationId xmlns:p14="http://schemas.microsoft.com/office/powerpoint/2010/main" val="240709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line going up&#10;&#10;AI-generated content may be incorrect.">
            <a:extLst>
              <a:ext uri="{FF2B5EF4-FFF2-40B4-BE49-F238E27FC236}">
                <a16:creationId xmlns:a16="http://schemas.microsoft.com/office/drawing/2014/main" id="{8C668866-F9A4-5585-5FB3-8217B0D5ADF9}"/>
              </a:ext>
            </a:extLst>
          </p:cNvPr>
          <p:cNvPicPr>
            <a:picLocks noChangeAspect="1"/>
          </p:cNvPicPr>
          <p:nvPr/>
        </p:nvPicPr>
        <p:blipFill>
          <a:blip r:embed="rId3"/>
          <a:stretch>
            <a:fillRect/>
          </a:stretch>
        </p:blipFill>
        <p:spPr>
          <a:xfrm>
            <a:off x="643467" y="2052373"/>
            <a:ext cx="5294716" cy="2753252"/>
          </a:xfrm>
          <a:prstGeom prst="rect">
            <a:avLst/>
          </a:prstGeom>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number of people&#10;&#10;AI-generated content may be incorrect.">
            <a:extLst>
              <a:ext uri="{FF2B5EF4-FFF2-40B4-BE49-F238E27FC236}">
                <a16:creationId xmlns:a16="http://schemas.microsoft.com/office/drawing/2014/main" id="{AB133ADD-8433-5BD9-6B84-841DECA3EA32}"/>
              </a:ext>
            </a:extLst>
          </p:cNvPr>
          <p:cNvPicPr>
            <a:picLocks noChangeAspect="1"/>
          </p:cNvPicPr>
          <p:nvPr/>
        </p:nvPicPr>
        <p:blipFill>
          <a:blip r:embed="rId4"/>
          <a:stretch>
            <a:fillRect/>
          </a:stretch>
        </p:blipFill>
        <p:spPr>
          <a:xfrm>
            <a:off x="6253817" y="1549376"/>
            <a:ext cx="5294715" cy="3759248"/>
          </a:xfrm>
          <a:prstGeom prst="rect">
            <a:avLst/>
          </a:prstGeom>
        </p:spPr>
      </p:pic>
      <p:sp>
        <p:nvSpPr>
          <p:cNvPr id="11" name="TextBox 10">
            <a:extLst>
              <a:ext uri="{FF2B5EF4-FFF2-40B4-BE49-F238E27FC236}">
                <a16:creationId xmlns:a16="http://schemas.microsoft.com/office/drawing/2014/main" id="{B6042445-D2B3-609A-8D4B-E1CA203F8E73}"/>
              </a:ext>
            </a:extLst>
          </p:cNvPr>
          <p:cNvSpPr txBox="1"/>
          <p:nvPr/>
        </p:nvSpPr>
        <p:spPr>
          <a:xfrm>
            <a:off x="477012" y="6433304"/>
            <a:ext cx="9840446" cy="369332"/>
          </a:xfrm>
          <a:prstGeom prst="rect">
            <a:avLst/>
          </a:prstGeom>
          <a:noFill/>
        </p:spPr>
        <p:txBody>
          <a:bodyPr wrap="square">
            <a:spAutoFit/>
          </a:bodyPr>
          <a:lstStyle/>
          <a:p>
            <a:r>
              <a:rPr lang="en-US" dirty="0">
                <a:hlinkClick r:id="rId5"/>
              </a:rPr>
              <a:t>Homelessness and Housing Program Trends by State | Urban Institute</a:t>
            </a:r>
            <a:endParaRPr lang="en-US" dirty="0"/>
          </a:p>
        </p:txBody>
      </p:sp>
    </p:spTree>
    <p:extLst>
      <p:ext uri="{BB962C8B-B14F-4D97-AF65-F5344CB8AC3E}">
        <p14:creationId xmlns:p14="http://schemas.microsoft.com/office/powerpoint/2010/main" val="309080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49E0C31-EAF1-6E3A-E502-8572A4F4DD44}"/>
              </a:ext>
            </a:extLst>
          </p:cNvPr>
          <p:cNvSpPr>
            <a:spLocks noGrp="1"/>
          </p:cNvSpPr>
          <p:nvPr>
            <p:ph type="title"/>
          </p:nvPr>
        </p:nvSpPr>
        <p:spPr>
          <a:xfrm>
            <a:off x="2106888" y="616350"/>
            <a:ext cx="8126174" cy="1062602"/>
          </a:xfrm>
        </p:spPr>
        <p:txBody>
          <a:bodyPr>
            <a:normAutofit fontScale="90000"/>
          </a:bodyPr>
          <a:lstStyle/>
          <a:p>
            <a:r>
              <a:rPr lang="en-US" b="1" dirty="0">
                <a:solidFill>
                  <a:schemeClr val="bg1"/>
                </a:solidFill>
                <a:effectLst/>
                <a:latin typeface="Source Sans Pro" panose="020B0503030403020204" pitchFamily="34" charset="0"/>
                <a:ea typeface="Source Sans Pro" panose="020B0503030403020204" pitchFamily="34" charset="0"/>
              </a:rPr>
              <a:t>Placing </a:t>
            </a:r>
            <a:r>
              <a:rPr lang="en-US"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Housing</a:t>
            </a:r>
            <a:r>
              <a:rPr lang="en-US" b="1" dirty="0">
                <a:solidFill>
                  <a:schemeClr val="bg1"/>
                </a:solidFill>
                <a:effectLst/>
                <a:latin typeface="Source Sans Pro" panose="020B0503030403020204" pitchFamily="34" charset="0"/>
                <a:ea typeface="Source Sans Pro" panose="020B0503030403020204" pitchFamily="34" charset="0"/>
              </a:rPr>
              <a:t> into a Public Health Framework</a:t>
            </a:r>
          </a:p>
        </p:txBody>
      </p:sp>
      <p:pic>
        <p:nvPicPr>
          <p:cNvPr id="30" name="Picture Placeholder 29" descr="Shape, arrow&#10;&#10;Description automatically generated">
            <a:extLst>
              <a:ext uri="{FF2B5EF4-FFF2-40B4-BE49-F238E27FC236}">
                <a16:creationId xmlns:a16="http://schemas.microsoft.com/office/drawing/2014/main" id="{607F429A-D29C-E2E6-8C3F-EA9DE53D7312}"/>
              </a:ext>
            </a:extLst>
          </p:cNvPr>
          <p:cNvPicPr>
            <a:picLocks noGrp="1" noChangeAspect="1"/>
          </p:cNvPicPr>
          <p:nvPr>
            <p:ph type="pic" sz="quarter" idx="11"/>
          </p:nvPr>
        </p:nvPicPr>
        <p:blipFill>
          <a:blip r:embed="rId3"/>
          <a:srcRect l="22000" r="22000"/>
          <a:stretch>
            <a:fillRect/>
          </a:stretch>
        </p:blipFill>
        <p:spPr/>
      </p:pic>
      <p:pic>
        <p:nvPicPr>
          <p:cNvPr id="32" name="Picture Placeholder 31" descr="Icon, circle&#10;&#10;Description automatically generated">
            <a:extLst>
              <a:ext uri="{FF2B5EF4-FFF2-40B4-BE49-F238E27FC236}">
                <a16:creationId xmlns:a16="http://schemas.microsoft.com/office/drawing/2014/main" id="{4EB17060-A51E-8BCE-5B9A-EA515164558B}"/>
              </a:ext>
            </a:extLst>
          </p:cNvPr>
          <p:cNvPicPr>
            <a:picLocks noGrp="1" noChangeAspect="1"/>
          </p:cNvPicPr>
          <p:nvPr>
            <p:ph type="pic" sz="quarter" idx="12"/>
          </p:nvPr>
        </p:nvPicPr>
        <p:blipFill>
          <a:blip r:embed="rId4"/>
          <a:srcRect t="616" b="616"/>
          <a:stretch>
            <a:fillRect/>
          </a:stretch>
        </p:blipFill>
        <p:spPr/>
      </p:pic>
      <p:pic>
        <p:nvPicPr>
          <p:cNvPr id="34" name="Picture Placeholder 33" descr="Icon&#10;&#10;Description automatically generated">
            <a:extLst>
              <a:ext uri="{FF2B5EF4-FFF2-40B4-BE49-F238E27FC236}">
                <a16:creationId xmlns:a16="http://schemas.microsoft.com/office/drawing/2014/main" id="{6D80BDEA-D6CA-73D8-35E6-9D4FDCC512A2}"/>
              </a:ext>
            </a:extLst>
          </p:cNvPr>
          <p:cNvPicPr>
            <a:picLocks noGrp="1" noChangeAspect="1"/>
          </p:cNvPicPr>
          <p:nvPr>
            <p:ph type="pic" sz="quarter" idx="13"/>
          </p:nvPr>
        </p:nvPicPr>
        <p:blipFill>
          <a:blip r:embed="rId5"/>
          <a:srcRect l="18917" r="18917"/>
          <a:stretch>
            <a:fillRect/>
          </a:stretch>
        </p:blipFill>
        <p:spPr/>
      </p:pic>
      <p:pic>
        <p:nvPicPr>
          <p:cNvPr id="36" name="Picture Placeholder 35" descr="A picture containing tool, indoor, hammer&#10;&#10;Description automatically generated">
            <a:extLst>
              <a:ext uri="{FF2B5EF4-FFF2-40B4-BE49-F238E27FC236}">
                <a16:creationId xmlns:a16="http://schemas.microsoft.com/office/drawing/2014/main" id="{A166E45B-CAE8-47D8-6E8A-D3316AF8E982}"/>
              </a:ext>
            </a:extLst>
          </p:cNvPr>
          <p:cNvPicPr>
            <a:picLocks noGrp="1" noChangeAspect="1"/>
          </p:cNvPicPr>
          <p:nvPr>
            <p:ph type="pic" sz="quarter" idx="14"/>
          </p:nvPr>
        </p:nvPicPr>
        <p:blipFill>
          <a:blip r:embed="rId6"/>
          <a:srcRect l="23333" r="23333"/>
          <a:stretch>
            <a:fillRect/>
          </a:stretch>
        </p:blipFill>
        <p:spPr/>
      </p:pic>
      <p:sp>
        <p:nvSpPr>
          <p:cNvPr id="21" name="Text Placeholder 20">
            <a:extLst>
              <a:ext uri="{FF2B5EF4-FFF2-40B4-BE49-F238E27FC236}">
                <a16:creationId xmlns:a16="http://schemas.microsoft.com/office/drawing/2014/main" id="{CA9FFE14-C5F0-6B9C-D1CC-2E659BC2C2AC}"/>
              </a:ext>
            </a:extLst>
          </p:cNvPr>
          <p:cNvSpPr>
            <a:spLocks noGrp="1"/>
          </p:cNvSpPr>
          <p:nvPr>
            <p:ph type="body" sz="quarter" idx="15"/>
          </p:nvPr>
        </p:nvSpPr>
        <p:spPr>
          <a:xfrm>
            <a:off x="1609540" y="2714277"/>
            <a:ext cx="2517605" cy="484146"/>
          </a:xfrm>
        </p:spPr>
        <p:txBody>
          <a:bodyPr/>
          <a:lstStyle/>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A Public Health Issue</a:t>
            </a:r>
          </a:p>
        </p:txBody>
      </p:sp>
      <p:sp>
        <p:nvSpPr>
          <p:cNvPr id="22" name="Text Placeholder 21">
            <a:extLst>
              <a:ext uri="{FF2B5EF4-FFF2-40B4-BE49-F238E27FC236}">
                <a16:creationId xmlns:a16="http://schemas.microsoft.com/office/drawing/2014/main" id="{9EED24BF-E96E-BAA7-CC37-F7D3A5FD2215}"/>
              </a:ext>
            </a:extLst>
          </p:cNvPr>
          <p:cNvSpPr>
            <a:spLocks noGrp="1"/>
          </p:cNvSpPr>
          <p:nvPr>
            <p:ph type="body" sz="quarter" idx="16"/>
          </p:nvPr>
        </p:nvSpPr>
        <p:spPr>
          <a:xfrm>
            <a:off x="1037848" y="2385012"/>
            <a:ext cx="3149033" cy="382749"/>
          </a:xfrm>
        </p:spPr>
        <p:txBody>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Reframing the Issue</a:t>
            </a:r>
          </a:p>
        </p:txBody>
      </p:sp>
      <p:sp>
        <p:nvSpPr>
          <p:cNvPr id="23" name="Text Placeholder 22">
            <a:extLst>
              <a:ext uri="{FF2B5EF4-FFF2-40B4-BE49-F238E27FC236}">
                <a16:creationId xmlns:a16="http://schemas.microsoft.com/office/drawing/2014/main" id="{A0C6C14C-E3DF-17FF-EE6C-266F4EC41440}"/>
              </a:ext>
            </a:extLst>
          </p:cNvPr>
          <p:cNvSpPr>
            <a:spLocks noGrp="1"/>
          </p:cNvSpPr>
          <p:nvPr>
            <p:ph type="body" sz="quarter" idx="17"/>
          </p:nvPr>
        </p:nvSpPr>
        <p:spPr>
          <a:xfrm>
            <a:off x="8241402" y="2944854"/>
            <a:ext cx="2517605" cy="484146"/>
          </a:xfrm>
        </p:spPr>
        <p:txBody>
          <a:bodyPr/>
          <a:lstStyle/>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Root Causes of Violence</a:t>
            </a:r>
          </a:p>
        </p:txBody>
      </p:sp>
      <p:sp>
        <p:nvSpPr>
          <p:cNvPr id="24" name="Text Placeholder 23">
            <a:extLst>
              <a:ext uri="{FF2B5EF4-FFF2-40B4-BE49-F238E27FC236}">
                <a16:creationId xmlns:a16="http://schemas.microsoft.com/office/drawing/2014/main" id="{1309B82E-3055-378B-1303-628BF97E9699}"/>
              </a:ext>
            </a:extLst>
          </p:cNvPr>
          <p:cNvSpPr>
            <a:spLocks noGrp="1"/>
          </p:cNvSpPr>
          <p:nvPr>
            <p:ph type="body" sz="quarter" idx="18"/>
          </p:nvPr>
        </p:nvSpPr>
        <p:spPr>
          <a:xfrm>
            <a:off x="8241402" y="2385012"/>
            <a:ext cx="3697168" cy="599147"/>
          </a:xfrm>
        </p:spPr>
        <p:txBody>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Social, Physical and Legal Determinants of Health</a:t>
            </a:r>
          </a:p>
        </p:txBody>
      </p:sp>
      <p:sp>
        <p:nvSpPr>
          <p:cNvPr id="25" name="Text Placeholder 24">
            <a:extLst>
              <a:ext uri="{FF2B5EF4-FFF2-40B4-BE49-F238E27FC236}">
                <a16:creationId xmlns:a16="http://schemas.microsoft.com/office/drawing/2014/main" id="{06A536F5-125F-213C-0924-F916D9EEE109}"/>
              </a:ext>
            </a:extLst>
          </p:cNvPr>
          <p:cNvSpPr>
            <a:spLocks noGrp="1"/>
          </p:cNvSpPr>
          <p:nvPr>
            <p:ph type="body" sz="quarter" idx="19"/>
          </p:nvPr>
        </p:nvSpPr>
        <p:spPr>
          <a:xfrm>
            <a:off x="1201479" y="5105830"/>
            <a:ext cx="2820857" cy="484146"/>
          </a:xfrm>
        </p:spPr>
        <p:txBody>
          <a:bodyPr/>
          <a:lstStyle/>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Complicated issues &lt;&gt; innovative, advanced methods</a:t>
            </a:r>
          </a:p>
        </p:txBody>
      </p:sp>
      <p:sp>
        <p:nvSpPr>
          <p:cNvPr id="26" name="Text Placeholder 25">
            <a:extLst>
              <a:ext uri="{FF2B5EF4-FFF2-40B4-BE49-F238E27FC236}">
                <a16:creationId xmlns:a16="http://schemas.microsoft.com/office/drawing/2014/main" id="{1AD059CD-0DFD-1814-6963-4CB652E6DA2C}"/>
              </a:ext>
            </a:extLst>
          </p:cNvPr>
          <p:cNvSpPr>
            <a:spLocks noGrp="1"/>
          </p:cNvSpPr>
          <p:nvPr>
            <p:ph type="body" sz="quarter" idx="20"/>
          </p:nvPr>
        </p:nvSpPr>
        <p:spPr/>
        <p:txBody>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&amp; Research</a:t>
            </a:r>
          </a:p>
        </p:txBody>
      </p:sp>
      <p:sp>
        <p:nvSpPr>
          <p:cNvPr id="27" name="Text Placeholder 26">
            <a:extLst>
              <a:ext uri="{FF2B5EF4-FFF2-40B4-BE49-F238E27FC236}">
                <a16:creationId xmlns:a16="http://schemas.microsoft.com/office/drawing/2014/main" id="{0FA0A972-87F8-1E52-9EFC-163AF298DE14}"/>
              </a:ext>
            </a:extLst>
          </p:cNvPr>
          <p:cNvSpPr>
            <a:spLocks noGrp="1"/>
          </p:cNvSpPr>
          <p:nvPr>
            <p:ph type="body" sz="quarter" idx="21"/>
          </p:nvPr>
        </p:nvSpPr>
        <p:spPr>
          <a:xfrm>
            <a:off x="8241403" y="5105830"/>
            <a:ext cx="2749118" cy="484146"/>
          </a:xfrm>
        </p:spPr>
        <p:txBody>
          <a:bodyPr/>
          <a:lstStyle/>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Tools for Violence Prevention</a:t>
            </a:r>
          </a:p>
        </p:txBody>
      </p:sp>
      <p:sp>
        <p:nvSpPr>
          <p:cNvPr id="28" name="Text Placeholder 27">
            <a:extLst>
              <a:ext uri="{FF2B5EF4-FFF2-40B4-BE49-F238E27FC236}">
                <a16:creationId xmlns:a16="http://schemas.microsoft.com/office/drawing/2014/main" id="{0F622ACC-2871-0643-230A-DA070A24300E}"/>
              </a:ext>
            </a:extLst>
          </p:cNvPr>
          <p:cNvSpPr>
            <a:spLocks noGrp="1"/>
          </p:cNvSpPr>
          <p:nvPr>
            <p:ph type="body" sz="quarter" idx="22"/>
          </p:nvPr>
        </p:nvSpPr>
        <p:spPr>
          <a:xfrm>
            <a:off x="8241402" y="4723081"/>
            <a:ext cx="2517605" cy="382749"/>
          </a:xfrm>
        </p:spPr>
        <p:txBody>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Law &amp; Policy</a:t>
            </a:r>
          </a:p>
        </p:txBody>
      </p:sp>
    </p:spTree>
    <p:extLst>
      <p:ext uri="{BB962C8B-B14F-4D97-AF65-F5344CB8AC3E}">
        <p14:creationId xmlns:p14="http://schemas.microsoft.com/office/powerpoint/2010/main" val="1977476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7BCA5E-340F-6594-5136-28744572A177}"/>
              </a:ext>
            </a:extLst>
          </p:cNvPr>
          <p:cNvPicPr>
            <a:picLocks noChangeAspect="1"/>
          </p:cNvPicPr>
          <p:nvPr/>
        </p:nvPicPr>
        <p:blipFill>
          <a:blip r:embed="rId3"/>
          <a:srcRect t="1560" r="5" b="5"/>
          <a:stretch>
            <a:fillRect/>
          </a:stretch>
        </p:blipFill>
        <p:spPr>
          <a:xfrm>
            <a:off x="20" y="10"/>
            <a:ext cx="4003019" cy="3388883"/>
          </a:xfrm>
          <a:prstGeom prst="rect">
            <a:avLst/>
          </a:prstGeom>
        </p:spPr>
      </p:pic>
      <p:pic>
        <p:nvPicPr>
          <p:cNvPr id="9" name="Picture 8">
            <a:extLst>
              <a:ext uri="{FF2B5EF4-FFF2-40B4-BE49-F238E27FC236}">
                <a16:creationId xmlns:a16="http://schemas.microsoft.com/office/drawing/2014/main" id="{3C601BE1-2FA4-39F9-2160-F548A631A694}"/>
              </a:ext>
            </a:extLst>
          </p:cNvPr>
          <p:cNvPicPr>
            <a:picLocks noChangeAspect="1"/>
          </p:cNvPicPr>
          <p:nvPr/>
        </p:nvPicPr>
        <p:blipFill>
          <a:blip r:embed="rId4"/>
          <a:srcRect r="9931" b="-1"/>
          <a:stretch>
            <a:fillRect/>
          </a:stretch>
        </p:blipFill>
        <p:spPr>
          <a:xfrm>
            <a:off x="20" y="3469102"/>
            <a:ext cx="4003019" cy="3388893"/>
          </a:xfrm>
          <a:prstGeom prst="rect">
            <a:avLst/>
          </a:prstGeom>
        </p:spPr>
      </p:pic>
      <p:pic>
        <p:nvPicPr>
          <p:cNvPr id="7" name="Picture 6" descr="A stop sign with a blue sky and clouds&#10;&#10;AI-generated content may be incorrect.">
            <a:extLst>
              <a:ext uri="{FF2B5EF4-FFF2-40B4-BE49-F238E27FC236}">
                <a16:creationId xmlns:a16="http://schemas.microsoft.com/office/drawing/2014/main" id="{49D30E60-DD71-63F2-D706-7F00C21E6C03}"/>
              </a:ext>
            </a:extLst>
          </p:cNvPr>
          <p:cNvPicPr>
            <a:picLocks noChangeAspect="1"/>
          </p:cNvPicPr>
          <p:nvPr/>
        </p:nvPicPr>
        <p:blipFill>
          <a:blip r:embed="rId5">
            <a:extLst>
              <a:ext uri="{28A0092B-C50C-407E-A947-70E740481C1C}">
                <a14:useLocalDpi xmlns:a14="http://schemas.microsoft.com/office/drawing/2010/main" val="0"/>
              </a:ext>
            </a:extLst>
          </a:blip>
          <a:srcRect t="13916" b="8043"/>
          <a:stretch>
            <a:fillRect/>
          </a:stretch>
        </p:blipFill>
        <p:spPr>
          <a:xfrm rot="5400000">
            <a:off x="2672502" y="1421976"/>
            <a:ext cx="6858000" cy="4014047"/>
          </a:xfrm>
          <a:prstGeom prst="rect">
            <a:avLst/>
          </a:prstGeom>
        </p:spPr>
      </p:pic>
      <p:pic>
        <p:nvPicPr>
          <p:cNvPr id="11" name="Picture 10">
            <a:extLst>
              <a:ext uri="{FF2B5EF4-FFF2-40B4-BE49-F238E27FC236}">
                <a16:creationId xmlns:a16="http://schemas.microsoft.com/office/drawing/2014/main" id="{569CD4A6-4A5C-FF77-6D09-C4D901DFF96F}"/>
              </a:ext>
            </a:extLst>
          </p:cNvPr>
          <p:cNvPicPr>
            <a:picLocks noChangeAspect="1"/>
          </p:cNvPicPr>
          <p:nvPr/>
        </p:nvPicPr>
        <p:blipFill>
          <a:blip r:embed="rId6"/>
          <a:srcRect l="21861" r="7737" b="-3"/>
          <a:stretch>
            <a:fillRect/>
          </a:stretch>
        </p:blipFill>
        <p:spPr>
          <a:xfrm>
            <a:off x="8188960" y="10"/>
            <a:ext cx="4003039" cy="3383270"/>
          </a:xfrm>
          <a:prstGeom prst="rect">
            <a:avLst/>
          </a:prstGeom>
        </p:spPr>
      </p:pic>
      <p:pic>
        <p:nvPicPr>
          <p:cNvPr id="13" name="Picture 12">
            <a:extLst>
              <a:ext uri="{FF2B5EF4-FFF2-40B4-BE49-F238E27FC236}">
                <a16:creationId xmlns:a16="http://schemas.microsoft.com/office/drawing/2014/main" id="{80AE8E87-1603-97CF-5359-347B276F989F}"/>
              </a:ext>
            </a:extLst>
          </p:cNvPr>
          <p:cNvPicPr>
            <a:picLocks noChangeAspect="1"/>
          </p:cNvPicPr>
          <p:nvPr/>
        </p:nvPicPr>
        <p:blipFill>
          <a:blip r:embed="rId7"/>
          <a:srcRect t="5414" r="-1" b="-1"/>
          <a:stretch>
            <a:fillRect/>
          </a:stretch>
        </p:blipFill>
        <p:spPr>
          <a:xfrm>
            <a:off x="8199966" y="3469102"/>
            <a:ext cx="3992034" cy="3388893"/>
          </a:xfrm>
          <a:prstGeom prst="rect">
            <a:avLst/>
          </a:prstGeom>
        </p:spPr>
      </p:pic>
    </p:spTree>
    <p:extLst>
      <p:ext uri="{BB962C8B-B14F-4D97-AF65-F5344CB8AC3E}">
        <p14:creationId xmlns:p14="http://schemas.microsoft.com/office/powerpoint/2010/main" val="4223476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E1817767-B173-A963-230E-05F8F64D9ADA}"/>
              </a:ext>
            </a:extLst>
          </p:cNvPr>
          <p:cNvPicPr>
            <a:picLocks noChangeAspect="1"/>
          </p:cNvPicPr>
          <p:nvPr/>
        </p:nvPicPr>
        <p:blipFill rotWithShape="1">
          <a:blip r:embed="rId3"/>
          <a:srcRect r="-1" b="7641"/>
          <a:stretch/>
        </p:blipFill>
        <p:spPr>
          <a:xfrm>
            <a:off x="362158" y="474377"/>
            <a:ext cx="7215593" cy="5697865"/>
          </a:xfrm>
          <a:prstGeom prst="rect">
            <a:avLst/>
          </a:prstGeom>
        </p:spPr>
      </p:pic>
      <p:sp>
        <p:nvSpPr>
          <p:cNvPr id="9" name="TextBox 8">
            <a:extLst>
              <a:ext uri="{FF2B5EF4-FFF2-40B4-BE49-F238E27FC236}">
                <a16:creationId xmlns:a16="http://schemas.microsoft.com/office/drawing/2014/main" id="{C02AEB56-9904-9961-A2BE-8F65D8108E45}"/>
              </a:ext>
            </a:extLst>
          </p:cNvPr>
          <p:cNvSpPr txBox="1"/>
          <p:nvPr/>
        </p:nvSpPr>
        <p:spPr>
          <a:xfrm>
            <a:off x="7729397" y="474377"/>
            <a:ext cx="4338872"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hlinkClick r:id="rId4"/>
              </a:rPr>
              <a:t>Lahaina Fire - Overview — VEDA Dashboard</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7D36ED7-3FB1-5AD8-0162-C03B68B91D11}"/>
              </a:ext>
            </a:extLst>
          </p:cNvPr>
          <p:cNvSpPr txBox="1"/>
          <p:nvPr/>
        </p:nvSpPr>
        <p:spPr>
          <a:xfrm>
            <a:off x="7729397" y="958303"/>
            <a:ext cx="4157803" cy="1754326"/>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hlinkClick r:id="rId5"/>
              </a:rPr>
              <a:t>SVI Data &amp; Documentation Download | Place and Health - Geospatial Research, Analysis, and Services Program (GRASP) | ATSDR</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My geocoding the unsheltered population</a:t>
            </a:r>
          </a:p>
        </p:txBody>
      </p:sp>
    </p:spTree>
    <p:extLst>
      <p:ext uri="{BB962C8B-B14F-4D97-AF65-F5344CB8AC3E}">
        <p14:creationId xmlns:p14="http://schemas.microsoft.com/office/powerpoint/2010/main" val="1301617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map of a city&#10;&#10;AI-generated content may be incorrect.">
            <a:extLst>
              <a:ext uri="{FF2B5EF4-FFF2-40B4-BE49-F238E27FC236}">
                <a16:creationId xmlns:a16="http://schemas.microsoft.com/office/drawing/2014/main" id="{294896E6-F4F0-D61F-2306-95127CCEB584}"/>
              </a:ext>
            </a:extLst>
          </p:cNvPr>
          <p:cNvPicPr>
            <a:picLocks noChangeAspect="1"/>
          </p:cNvPicPr>
          <p:nvPr/>
        </p:nvPicPr>
        <p:blipFill>
          <a:blip r:embed="rId3"/>
          <a:stretch>
            <a:fillRect/>
          </a:stretch>
        </p:blipFill>
        <p:spPr>
          <a:xfrm>
            <a:off x="312616" y="278265"/>
            <a:ext cx="2847043" cy="1850578"/>
          </a:xfrm>
          <a:prstGeom prst="rect">
            <a:avLst/>
          </a:prstGeom>
        </p:spPr>
      </p:pic>
      <p:pic>
        <p:nvPicPr>
          <p:cNvPr id="5" name="Picture 4" descr="A map of a city&#10;&#10;AI-generated content may be incorrect.">
            <a:extLst>
              <a:ext uri="{FF2B5EF4-FFF2-40B4-BE49-F238E27FC236}">
                <a16:creationId xmlns:a16="http://schemas.microsoft.com/office/drawing/2014/main" id="{4589272D-C87E-C580-BE6F-5357CBD53809}"/>
              </a:ext>
            </a:extLst>
          </p:cNvPr>
          <p:cNvPicPr>
            <a:picLocks noChangeAspect="1"/>
          </p:cNvPicPr>
          <p:nvPr/>
        </p:nvPicPr>
        <p:blipFill>
          <a:blip r:embed="rId4"/>
          <a:stretch>
            <a:fillRect/>
          </a:stretch>
        </p:blipFill>
        <p:spPr>
          <a:xfrm>
            <a:off x="7534655" y="1203554"/>
            <a:ext cx="4172712" cy="4450892"/>
          </a:xfrm>
          <a:prstGeom prst="rect">
            <a:avLst/>
          </a:prstGeom>
        </p:spPr>
      </p:pic>
      <p:cxnSp>
        <p:nvCxnSpPr>
          <p:cNvPr id="11" name="Straight Arrow Connector 10">
            <a:extLst>
              <a:ext uri="{FF2B5EF4-FFF2-40B4-BE49-F238E27FC236}">
                <a16:creationId xmlns:a16="http://schemas.microsoft.com/office/drawing/2014/main" id="{1A7DACDB-2FCD-F357-9876-AAC01AD8740F}"/>
              </a:ext>
            </a:extLst>
          </p:cNvPr>
          <p:cNvCxnSpPr/>
          <p:nvPr/>
        </p:nvCxnSpPr>
        <p:spPr>
          <a:xfrm flipV="1">
            <a:off x="1285592" y="1203554"/>
            <a:ext cx="6249063" cy="820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F63590E-203F-4DF5-F26E-E770E259ABCF}"/>
              </a:ext>
            </a:extLst>
          </p:cNvPr>
          <p:cNvCxnSpPr>
            <a:endCxn id="5" idx="2"/>
          </p:cNvCxnSpPr>
          <p:nvPr/>
        </p:nvCxnSpPr>
        <p:spPr>
          <a:xfrm>
            <a:off x="1367073" y="1765426"/>
            <a:ext cx="8253938" cy="38890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AEB0DA42-00BE-F726-AB46-A816ECB23304}"/>
              </a:ext>
            </a:extLst>
          </p:cNvPr>
          <p:cNvPicPr>
            <a:picLocks noChangeAspect="1"/>
          </p:cNvPicPr>
          <p:nvPr/>
        </p:nvPicPr>
        <p:blipFill>
          <a:blip r:embed="rId5"/>
          <a:stretch>
            <a:fillRect/>
          </a:stretch>
        </p:blipFill>
        <p:spPr>
          <a:xfrm>
            <a:off x="143555" y="3054131"/>
            <a:ext cx="4510289" cy="3337615"/>
          </a:xfrm>
          <a:prstGeom prst="rect">
            <a:avLst/>
          </a:prstGeom>
        </p:spPr>
      </p:pic>
      <p:sp>
        <p:nvSpPr>
          <p:cNvPr id="17" name="Arrow: Right 16">
            <a:extLst>
              <a:ext uri="{FF2B5EF4-FFF2-40B4-BE49-F238E27FC236}">
                <a16:creationId xmlns:a16="http://schemas.microsoft.com/office/drawing/2014/main" id="{A7794C6A-3CE7-F675-751C-DBE82F9FFC66}"/>
              </a:ext>
            </a:extLst>
          </p:cNvPr>
          <p:cNvSpPr/>
          <p:nvPr/>
        </p:nvSpPr>
        <p:spPr>
          <a:xfrm>
            <a:off x="4736771" y="4522515"/>
            <a:ext cx="1575302" cy="43965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QField</a:t>
            </a:r>
          </a:p>
        </p:txBody>
      </p:sp>
      <p:pic>
        <p:nvPicPr>
          <p:cNvPr id="1028" name="Picture 4" descr="QField">
            <a:extLst>
              <a:ext uri="{FF2B5EF4-FFF2-40B4-BE49-F238E27FC236}">
                <a16:creationId xmlns:a16="http://schemas.microsoft.com/office/drawing/2014/main" id="{C772B38A-23AC-2AF4-B3B5-5EB8ABAF9D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2073" y="3344595"/>
            <a:ext cx="2445164" cy="323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75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CAB493-4C03-54A2-2636-A51F81825128}"/>
              </a:ext>
            </a:extLst>
          </p:cNvPr>
          <p:cNvPicPr>
            <a:picLocks noChangeAspect="1"/>
          </p:cNvPicPr>
          <p:nvPr/>
        </p:nvPicPr>
        <p:blipFill>
          <a:blip r:embed="rId2"/>
          <a:stretch>
            <a:fillRect/>
          </a:stretch>
        </p:blipFill>
        <p:spPr>
          <a:xfrm>
            <a:off x="643467" y="1189497"/>
            <a:ext cx="3278292" cy="1532601"/>
          </a:xfrm>
          <a:prstGeom prst="rect">
            <a:avLst/>
          </a:prstGeom>
        </p:spPr>
      </p:pic>
      <p:pic>
        <p:nvPicPr>
          <p:cNvPr id="5" name="Picture 4">
            <a:extLst>
              <a:ext uri="{FF2B5EF4-FFF2-40B4-BE49-F238E27FC236}">
                <a16:creationId xmlns:a16="http://schemas.microsoft.com/office/drawing/2014/main" id="{5A6A42B7-FE44-4A9F-B612-C73222FC2F18}"/>
              </a:ext>
            </a:extLst>
          </p:cNvPr>
          <p:cNvPicPr>
            <a:picLocks noChangeAspect="1"/>
          </p:cNvPicPr>
          <p:nvPr/>
        </p:nvPicPr>
        <p:blipFill>
          <a:blip r:embed="rId3"/>
          <a:stretch>
            <a:fillRect/>
          </a:stretch>
        </p:blipFill>
        <p:spPr>
          <a:xfrm>
            <a:off x="4243493" y="1324075"/>
            <a:ext cx="3743538" cy="1263443"/>
          </a:xfrm>
          <a:prstGeom prst="rect">
            <a:avLst/>
          </a:prstGeom>
        </p:spPr>
      </p:pic>
      <p:pic>
        <p:nvPicPr>
          <p:cNvPr id="3" name="Picture 2">
            <a:extLst>
              <a:ext uri="{FF2B5EF4-FFF2-40B4-BE49-F238E27FC236}">
                <a16:creationId xmlns:a16="http://schemas.microsoft.com/office/drawing/2014/main" id="{A2F06881-49C2-EDF4-29B7-95E2E2874D8A}"/>
              </a:ext>
            </a:extLst>
          </p:cNvPr>
          <p:cNvPicPr>
            <a:picLocks noChangeAspect="1"/>
          </p:cNvPicPr>
          <p:nvPr/>
        </p:nvPicPr>
        <p:blipFill>
          <a:blip r:embed="rId4"/>
          <a:stretch>
            <a:fillRect/>
          </a:stretch>
        </p:blipFill>
        <p:spPr>
          <a:xfrm>
            <a:off x="8308764" y="1186352"/>
            <a:ext cx="3239769" cy="1538890"/>
          </a:xfrm>
          <a:prstGeom prst="rect">
            <a:avLst/>
          </a:prstGeom>
        </p:spPr>
      </p:pic>
      <p:pic>
        <p:nvPicPr>
          <p:cNvPr id="13" name="Picture 12">
            <a:extLst>
              <a:ext uri="{FF2B5EF4-FFF2-40B4-BE49-F238E27FC236}">
                <a16:creationId xmlns:a16="http://schemas.microsoft.com/office/drawing/2014/main" id="{C4639D11-5A15-1EDE-DC7D-AEBBBBD2F1AF}"/>
              </a:ext>
            </a:extLst>
          </p:cNvPr>
          <p:cNvPicPr>
            <a:picLocks noChangeAspect="1"/>
          </p:cNvPicPr>
          <p:nvPr/>
        </p:nvPicPr>
        <p:blipFill>
          <a:blip r:embed="rId5"/>
          <a:stretch>
            <a:fillRect/>
          </a:stretch>
        </p:blipFill>
        <p:spPr>
          <a:xfrm>
            <a:off x="643467" y="4156384"/>
            <a:ext cx="3278292" cy="1491622"/>
          </a:xfrm>
          <a:prstGeom prst="rect">
            <a:avLst/>
          </a:prstGeom>
        </p:spPr>
      </p:pic>
      <p:pic>
        <p:nvPicPr>
          <p:cNvPr id="7" name="Picture 6">
            <a:extLst>
              <a:ext uri="{FF2B5EF4-FFF2-40B4-BE49-F238E27FC236}">
                <a16:creationId xmlns:a16="http://schemas.microsoft.com/office/drawing/2014/main" id="{28591A1B-70BB-03B9-8177-67F344A81AD1}"/>
              </a:ext>
            </a:extLst>
          </p:cNvPr>
          <p:cNvPicPr>
            <a:picLocks noChangeAspect="1"/>
          </p:cNvPicPr>
          <p:nvPr/>
        </p:nvPicPr>
        <p:blipFill>
          <a:blip r:embed="rId6"/>
          <a:stretch>
            <a:fillRect/>
          </a:stretch>
        </p:blipFill>
        <p:spPr>
          <a:xfrm>
            <a:off x="4243494" y="4228664"/>
            <a:ext cx="3743538" cy="1366391"/>
          </a:xfrm>
          <a:prstGeom prst="rect">
            <a:avLst/>
          </a:prstGeom>
        </p:spPr>
      </p:pic>
      <p:pic>
        <p:nvPicPr>
          <p:cNvPr id="15" name="Picture 14">
            <a:extLst>
              <a:ext uri="{FF2B5EF4-FFF2-40B4-BE49-F238E27FC236}">
                <a16:creationId xmlns:a16="http://schemas.microsoft.com/office/drawing/2014/main" id="{18EB460D-D1CE-B159-1B16-07ACDF5733B5}"/>
              </a:ext>
            </a:extLst>
          </p:cNvPr>
          <p:cNvPicPr>
            <a:picLocks noChangeAspect="1"/>
          </p:cNvPicPr>
          <p:nvPr/>
        </p:nvPicPr>
        <p:blipFill>
          <a:blip r:embed="rId7"/>
          <a:stretch>
            <a:fillRect/>
          </a:stretch>
        </p:blipFill>
        <p:spPr>
          <a:xfrm>
            <a:off x="8308763" y="4105966"/>
            <a:ext cx="3239769" cy="1611785"/>
          </a:xfrm>
          <a:prstGeom prst="rect">
            <a:avLst/>
          </a:prstGeom>
        </p:spPr>
      </p:pic>
    </p:spTree>
    <p:extLst>
      <p:ext uri="{BB962C8B-B14F-4D97-AF65-F5344CB8AC3E}">
        <p14:creationId xmlns:p14="http://schemas.microsoft.com/office/powerpoint/2010/main" val="772671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A13AD8-02C4-2B3C-D51A-735EB7407B40}"/>
              </a:ext>
            </a:extLst>
          </p:cNvPr>
          <p:cNvPicPr>
            <a:picLocks noChangeAspect="1"/>
          </p:cNvPicPr>
          <p:nvPr/>
        </p:nvPicPr>
        <p:blipFill>
          <a:blip r:embed="rId2"/>
          <a:stretch>
            <a:fillRect/>
          </a:stretch>
        </p:blipFill>
        <p:spPr>
          <a:xfrm>
            <a:off x="804334" y="723272"/>
            <a:ext cx="5291666" cy="5212290"/>
          </a:xfrm>
          <a:prstGeom prst="rect">
            <a:avLst/>
          </a:prstGeom>
        </p:spPr>
      </p:pic>
      <p:pic>
        <p:nvPicPr>
          <p:cNvPr id="3" name="Picture 2">
            <a:extLst>
              <a:ext uri="{FF2B5EF4-FFF2-40B4-BE49-F238E27FC236}">
                <a16:creationId xmlns:a16="http://schemas.microsoft.com/office/drawing/2014/main" id="{275D7F3E-AD49-CD83-9C8A-A0317101A260}"/>
              </a:ext>
            </a:extLst>
          </p:cNvPr>
          <p:cNvPicPr>
            <a:picLocks noChangeAspect="1"/>
          </p:cNvPicPr>
          <p:nvPr/>
        </p:nvPicPr>
        <p:blipFill>
          <a:blip r:embed="rId3"/>
          <a:stretch>
            <a:fillRect/>
          </a:stretch>
        </p:blipFill>
        <p:spPr>
          <a:xfrm>
            <a:off x="6256869" y="822855"/>
            <a:ext cx="5291667" cy="4458229"/>
          </a:xfrm>
          <a:prstGeom prst="rect">
            <a:avLst/>
          </a:prstGeom>
        </p:spPr>
      </p:pic>
      <p:sp>
        <p:nvSpPr>
          <p:cNvPr id="7" name="TextBox 6">
            <a:extLst>
              <a:ext uri="{FF2B5EF4-FFF2-40B4-BE49-F238E27FC236}">
                <a16:creationId xmlns:a16="http://schemas.microsoft.com/office/drawing/2014/main" id="{489516C9-40EF-4154-72F6-DDA29586F2CF}"/>
              </a:ext>
            </a:extLst>
          </p:cNvPr>
          <p:cNvSpPr txBox="1"/>
          <p:nvPr/>
        </p:nvSpPr>
        <p:spPr>
          <a:xfrm>
            <a:off x="88271" y="6324775"/>
            <a:ext cx="6097508" cy="369332"/>
          </a:xfrm>
          <a:prstGeom prst="rect">
            <a:avLst/>
          </a:prstGeom>
          <a:noFill/>
        </p:spPr>
        <p:txBody>
          <a:bodyPr wrap="square">
            <a:spAutoFit/>
          </a:bodyPr>
          <a:lstStyle/>
          <a:p>
            <a:r>
              <a:rPr lang="en-US" dirty="0">
                <a:hlinkClick r:id="rId4"/>
              </a:rPr>
              <a:t>ISSUES Lab | ISSUES | The Ohio State University</a:t>
            </a:r>
            <a:endParaRPr lang="en-US" dirty="0"/>
          </a:p>
        </p:txBody>
      </p:sp>
    </p:spTree>
    <p:extLst>
      <p:ext uri="{BB962C8B-B14F-4D97-AF65-F5344CB8AC3E}">
        <p14:creationId xmlns:p14="http://schemas.microsoft.com/office/powerpoint/2010/main" val="125005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875F-56E1-43B3-9B66-EACE1321269E}"/>
              </a:ext>
            </a:extLst>
          </p:cNvPr>
          <p:cNvSpPr>
            <a:spLocks noGrp="1"/>
          </p:cNvSpPr>
          <p:nvPr>
            <p:ph type="title" idx="4294967295"/>
          </p:nvPr>
        </p:nvSpPr>
        <p:spPr>
          <a:xfrm>
            <a:off x="97931" y="139669"/>
            <a:ext cx="10174287" cy="647983"/>
          </a:xfrm>
        </p:spPr>
        <p:txBody>
          <a:bodyPr anchor="ctr">
            <a:normAutofit fontScale="90000"/>
          </a:bodyPr>
          <a:lstStyle/>
          <a:p>
            <a:r>
              <a:rPr lang="en-US" sz="4800" dirty="0">
                <a:latin typeface="Calibri" panose="020F0502020204030204" pitchFamily="34" charset="0"/>
                <a:ea typeface="Calibri" panose="020F0502020204030204" pitchFamily="34" charset="0"/>
                <a:cs typeface="Calibri" panose="020F0502020204030204" pitchFamily="34" charset="0"/>
              </a:rPr>
              <a:t>Mapping Segregation</a:t>
            </a:r>
          </a:p>
        </p:txBody>
      </p:sp>
      <p:sp>
        <p:nvSpPr>
          <p:cNvPr id="3" name="Content Placeholder 2">
            <a:extLst>
              <a:ext uri="{FF2B5EF4-FFF2-40B4-BE49-F238E27FC236}">
                <a16:creationId xmlns:a16="http://schemas.microsoft.com/office/drawing/2014/main" id="{5FA7948E-49EF-496D-B99C-5ECEAD815BB7}"/>
              </a:ext>
            </a:extLst>
          </p:cNvPr>
          <p:cNvSpPr>
            <a:spLocks noGrp="1"/>
          </p:cNvSpPr>
          <p:nvPr>
            <p:ph idx="4294967295"/>
          </p:nvPr>
        </p:nvSpPr>
        <p:spPr>
          <a:xfrm>
            <a:off x="226337" y="787652"/>
            <a:ext cx="10515600" cy="2744787"/>
          </a:xfrm>
        </p:spPr>
        <p:txBody>
          <a:bodyPr vert="horz" lIns="0" tIns="45720" rIns="0" bIns="45720" rtlCol="0">
            <a:normAutofit/>
          </a:bodyPr>
          <a:lstStyle/>
          <a:p>
            <a:pPr marL="146304" indent="-146304" defTabSz="585216">
              <a:spcBef>
                <a:spcPts val="640"/>
              </a:spcBef>
            </a:pPr>
            <a:r>
              <a:rPr lang="en-US" sz="2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Racial segregation in most major U.S. metropolitan areas is worse today than it was during Reconstruction. This did not happen by accident, nor did it happen overnight. The origins of segregation in the American city are deep and go far beyond the oft-cited quip that “</a:t>
            </a:r>
            <a:r>
              <a:rPr lang="en-US" sz="2000" b="1" i="1" kern="1200" dirty="0">
                <a:solidFill>
                  <a:schemeClr val="tx1"/>
                </a:solidFill>
                <a:latin typeface="Calibri" panose="020F0502020204030204" pitchFamily="34" charset="0"/>
                <a:ea typeface="Calibri" panose="020F0502020204030204" pitchFamily="34" charset="0"/>
                <a:cs typeface="Calibri" panose="020F0502020204030204" pitchFamily="34" charset="0"/>
              </a:rPr>
              <a:t>birds of a feather flock together</a:t>
            </a:r>
            <a:r>
              <a:rPr lang="en-US" sz="2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marL="438912" lvl="1" indent="-146304" defTabSz="585216">
              <a:spcBef>
                <a:spcPts val="320"/>
              </a:spcBef>
            </a:pPr>
            <a:r>
              <a:rPr lang="en-US" sz="2000" i="1" kern="1200" dirty="0">
                <a:solidFill>
                  <a:schemeClr val="tx1"/>
                </a:solidFill>
                <a:latin typeface="Calibri" panose="020F0502020204030204" pitchFamily="34" charset="0"/>
                <a:ea typeface="Calibri" panose="020F0502020204030204" pitchFamily="34" charset="0"/>
                <a:cs typeface="Calibri" panose="020F0502020204030204" pitchFamily="34" charset="0"/>
              </a:rPr>
              <a:t>De jure versus de facto segregation</a:t>
            </a:r>
            <a:r>
              <a:rPr lang="en-US" sz="2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Segregation was created by federal housing policy and both overt and indirect racism throughout much of the 20th century</a:t>
            </a:r>
          </a:p>
          <a:p>
            <a:pPr marL="438912" lvl="1" indent="-146304" defTabSz="585216">
              <a:spcBef>
                <a:spcPts val="320"/>
              </a:spcBef>
            </a:pPr>
            <a:r>
              <a:rPr lang="en-US" sz="2000" i="1" kern="1200" dirty="0">
                <a:solidFill>
                  <a:schemeClr val="tx1"/>
                </a:solidFill>
                <a:latin typeface="Calibri" panose="020F0502020204030204" pitchFamily="34" charset="0"/>
                <a:ea typeface="Calibri" panose="020F0502020204030204" pitchFamily="34" charset="0"/>
                <a:cs typeface="Calibri" panose="020F0502020204030204" pitchFamily="34" charset="0"/>
              </a:rPr>
              <a:t>Reinforced today</a:t>
            </a:r>
            <a:r>
              <a:rPr lang="en-US" sz="20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The racial segregation that exists across today’s urban landscape that was actively produced in the 20th century continues to impact the health and well-being of residents today</a:t>
            </a:r>
          </a:p>
          <a:p>
            <a:endParaRPr lang="en-US" sz="2200" dirty="0"/>
          </a:p>
        </p:txBody>
      </p:sp>
      <p:sp>
        <p:nvSpPr>
          <p:cNvPr id="7" name="TextBox 6">
            <a:extLst>
              <a:ext uri="{FF2B5EF4-FFF2-40B4-BE49-F238E27FC236}">
                <a16:creationId xmlns:a16="http://schemas.microsoft.com/office/drawing/2014/main" id="{46382D73-7D97-D54C-6231-F8A1E8E36A78}"/>
              </a:ext>
            </a:extLst>
          </p:cNvPr>
          <p:cNvSpPr txBox="1"/>
          <p:nvPr/>
        </p:nvSpPr>
        <p:spPr>
          <a:xfrm>
            <a:off x="97931" y="6536526"/>
            <a:ext cx="3932977" cy="269626"/>
          </a:xfrm>
          <a:prstGeom prst="rect">
            <a:avLst/>
          </a:prstGeom>
          <a:noFill/>
        </p:spPr>
        <p:txBody>
          <a:bodyPr wrap="square">
            <a:spAutoFit/>
          </a:bodyPr>
          <a:lstStyle/>
          <a:p>
            <a:pPr marL="0" marR="0" lvl="0" indent="0" algn="l" defTabSz="585216" rtl="0" eaLnBrk="1" fontAlgn="auto" latinLnBrk="0" hangingPunct="1">
              <a:lnSpc>
                <a:spcPct val="100000"/>
              </a:lnSpc>
              <a:spcBef>
                <a:spcPts val="0"/>
              </a:spcBef>
              <a:spcAft>
                <a:spcPts val="600"/>
              </a:spcAft>
              <a:buClrTx/>
              <a:buSzTx/>
              <a:buFontTx/>
              <a:buNone/>
              <a:tabLst/>
              <a:defRPr/>
            </a:pPr>
            <a:r>
              <a:rPr kumimoji="0" lang="en-US" sz="1152"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Living Together / Living Apart (livingtogetherlivingapart.com)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86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10B7-1BD2-41D3-9B16-BC26FA5E7F57}"/>
              </a:ext>
            </a:extLst>
          </p:cNvPr>
          <p:cNvSpPr>
            <a:spLocks noGrp="1"/>
          </p:cNvSpPr>
          <p:nvPr>
            <p:ph type="title"/>
          </p:nvPr>
        </p:nvSpPr>
        <p:spPr>
          <a:xfrm>
            <a:off x="222565" y="129736"/>
            <a:ext cx="10515600" cy="866146"/>
          </a:xfrm>
        </p:spPr>
        <p:txBody>
          <a:bodyPr>
            <a:normAutofit/>
          </a:bodyPr>
          <a:lstStyle/>
          <a:p>
            <a:r>
              <a:rPr lang="en-US" sz="5400" dirty="0">
                <a:latin typeface="Calibri (Body)"/>
              </a:rPr>
              <a:t>Why does segregation persist today?</a:t>
            </a:r>
          </a:p>
        </p:txBody>
      </p:sp>
      <p:sp>
        <p:nvSpPr>
          <p:cNvPr id="3" name="Content Placeholder 2">
            <a:extLst>
              <a:ext uri="{FF2B5EF4-FFF2-40B4-BE49-F238E27FC236}">
                <a16:creationId xmlns:a16="http://schemas.microsoft.com/office/drawing/2014/main" id="{73E51410-7C3D-4F7E-A041-DEACB864B494}"/>
              </a:ext>
            </a:extLst>
          </p:cNvPr>
          <p:cNvSpPr>
            <a:spLocks noGrp="1"/>
          </p:cNvSpPr>
          <p:nvPr>
            <p:ph idx="1"/>
          </p:nvPr>
        </p:nvSpPr>
        <p:spPr>
          <a:xfrm>
            <a:off x="439847" y="879182"/>
            <a:ext cx="10515600" cy="4251960"/>
          </a:xfrm>
        </p:spPr>
        <p:txBody>
          <a:bodyPr>
            <a:normAutofit/>
          </a:bodyPr>
          <a:lstStyle/>
          <a:p>
            <a:r>
              <a:rPr lang="en-US" sz="1900" dirty="0"/>
              <a:t>Gentrification integrates some groups while further segregating others (Hwang, Roberto and Rugh, 2019)</a:t>
            </a:r>
          </a:p>
          <a:p>
            <a:r>
              <a:rPr lang="en-US" sz="1900" dirty="0"/>
              <a:t>Causes and reinforces racial disparities in</a:t>
            </a:r>
          </a:p>
          <a:p>
            <a:pPr lvl="1"/>
            <a:r>
              <a:rPr lang="en-US" sz="1900" dirty="0"/>
              <a:t>Health</a:t>
            </a:r>
            <a:endParaRPr lang="en-US" sz="1900" i="1" dirty="0"/>
          </a:p>
          <a:p>
            <a:pPr lvl="1"/>
            <a:r>
              <a:rPr lang="en-US" sz="1900" dirty="0"/>
              <a:t>Education</a:t>
            </a:r>
          </a:p>
          <a:p>
            <a:pPr lvl="1"/>
            <a:r>
              <a:rPr lang="en-US" sz="1900" dirty="0"/>
              <a:t>Employment</a:t>
            </a:r>
          </a:p>
          <a:p>
            <a:pPr lvl="1"/>
            <a:r>
              <a:rPr lang="en-US" sz="1900" dirty="0"/>
              <a:t>Crime</a:t>
            </a:r>
          </a:p>
          <a:p>
            <a:r>
              <a:rPr lang="en-US" sz="1900" dirty="0"/>
              <a:t>Is caused in part by</a:t>
            </a:r>
          </a:p>
          <a:p>
            <a:pPr lvl="1"/>
            <a:r>
              <a:rPr lang="en-US" sz="1900" dirty="0"/>
              <a:t>Wealth stripping and unaffordable housing</a:t>
            </a:r>
          </a:p>
          <a:p>
            <a:r>
              <a:rPr lang="en-US" sz="1900" dirty="0"/>
              <a:t>Neighborhood segregation is reinforced by US housing policies and laws</a:t>
            </a:r>
          </a:p>
          <a:p>
            <a:pPr lvl="1"/>
            <a:r>
              <a:rPr lang="en-US" sz="1900" dirty="0"/>
              <a:t>Despite the rhetoric around equal rights (e.g., 14</a:t>
            </a:r>
            <a:r>
              <a:rPr lang="en-US" sz="1900" baseline="30000" dirty="0"/>
              <a:t>th</a:t>
            </a:r>
            <a:r>
              <a:rPr lang="en-US" sz="1900" dirty="0"/>
              <a:t> A) and the eradication of discriminatory treatment by race (e.g. </a:t>
            </a:r>
            <a:r>
              <a:rPr lang="en-US" sz="1900" u="sng" dirty="0"/>
              <a:t>Brown</a:t>
            </a:r>
            <a:r>
              <a:rPr lang="en-US" sz="1900" dirty="0"/>
              <a:t>, Civil Rights Act), the effects of segregation via housing policy continues to exert an effect on population health</a:t>
            </a:r>
          </a:p>
        </p:txBody>
      </p:sp>
    </p:spTree>
    <p:extLst>
      <p:ext uri="{BB962C8B-B14F-4D97-AF65-F5344CB8AC3E}">
        <p14:creationId xmlns:p14="http://schemas.microsoft.com/office/powerpoint/2010/main" val="2384908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9527-781C-A543-8638-03E5CBD26534}"/>
              </a:ext>
            </a:extLst>
          </p:cNvPr>
          <p:cNvSpPr>
            <a:spLocks noGrp="1"/>
          </p:cNvSpPr>
          <p:nvPr>
            <p:ph type="title"/>
          </p:nvPr>
        </p:nvSpPr>
        <p:spPr>
          <a:xfrm>
            <a:off x="178262" y="105925"/>
            <a:ext cx="8458743" cy="781314"/>
          </a:xfrm>
        </p:spPr>
        <p:txBody>
          <a:bodyPr vert="horz" lIns="91440" tIns="45720" rIns="91440" bIns="45720" rtlCol="0" anchor="b">
            <a:normAutofit/>
          </a:bodyPr>
          <a:lstStyle/>
          <a:p>
            <a:r>
              <a:rPr lang="en-US" sz="3800" kern="1200" dirty="0">
                <a:solidFill>
                  <a:schemeClr val="tx1"/>
                </a:solidFill>
                <a:latin typeface="+mn-lt"/>
                <a:ea typeface="+mj-ea"/>
                <a:cs typeface="+mj-cs"/>
              </a:rPr>
              <a:t>Why does segregation persist today?</a:t>
            </a:r>
          </a:p>
        </p:txBody>
      </p:sp>
      <p:sp>
        <p:nvSpPr>
          <p:cNvPr id="4" name="Content Placeholder 3">
            <a:extLst>
              <a:ext uri="{FF2B5EF4-FFF2-40B4-BE49-F238E27FC236}">
                <a16:creationId xmlns:a16="http://schemas.microsoft.com/office/drawing/2014/main" id="{EADE13C2-B4B2-4E42-B1E5-B9A0A3FD9169}"/>
              </a:ext>
            </a:extLst>
          </p:cNvPr>
          <p:cNvSpPr>
            <a:spLocks noGrp="1"/>
          </p:cNvSpPr>
          <p:nvPr>
            <p:ph sz="half" idx="2"/>
          </p:nvPr>
        </p:nvSpPr>
        <p:spPr>
          <a:xfrm>
            <a:off x="404599" y="887239"/>
            <a:ext cx="4818888" cy="3547872"/>
          </a:xfrm>
        </p:spPr>
        <p:txBody>
          <a:bodyPr vert="horz" lIns="91440" tIns="45720" rIns="91440" bIns="45720" rtlCol="0" anchor="t">
            <a:normAutofit/>
          </a:bodyPr>
          <a:lstStyle/>
          <a:p>
            <a:r>
              <a:rPr lang="en-US" sz="2200" dirty="0"/>
              <a:t>Gentrification involves two distinct but overlapping components: an </a:t>
            </a:r>
            <a:r>
              <a:rPr lang="en-US" sz="2200" u="sng" dirty="0"/>
              <a:t>influx</a:t>
            </a:r>
            <a:r>
              <a:rPr lang="en-US" sz="2200" dirty="0"/>
              <a:t> of affluent neighbors and the </a:t>
            </a:r>
            <a:r>
              <a:rPr lang="en-US" sz="2200" u="sng" dirty="0"/>
              <a:t>displacement</a:t>
            </a:r>
            <a:r>
              <a:rPr lang="en-US" sz="2200" dirty="0"/>
              <a:t> of low-income neighbors. </a:t>
            </a:r>
          </a:p>
          <a:p>
            <a:r>
              <a:rPr lang="en-US" sz="2200" dirty="0"/>
              <a:t>Three characteristics</a:t>
            </a:r>
          </a:p>
          <a:p>
            <a:pPr marL="383540" lvl="1"/>
            <a:r>
              <a:rPr lang="en-US" sz="2200" dirty="0"/>
              <a:t>Downgrading and disinvestment resulting in neighborhood change</a:t>
            </a:r>
          </a:p>
          <a:p>
            <a:pPr marL="383540" lvl="1"/>
            <a:r>
              <a:rPr lang="en-US" sz="2200" dirty="0"/>
              <a:t>Displacement of working class</a:t>
            </a:r>
          </a:p>
          <a:p>
            <a:pPr marL="383540" lvl="1"/>
            <a:r>
              <a:rPr lang="en-US" sz="2200" dirty="0"/>
              <a:t>Transformation of housing stock</a:t>
            </a:r>
          </a:p>
        </p:txBody>
      </p:sp>
      <p:pic>
        <p:nvPicPr>
          <p:cNvPr id="5" name="Content Placeholder 4" descr="Diagram&#10;&#10;Description automatically generated">
            <a:extLst>
              <a:ext uri="{FF2B5EF4-FFF2-40B4-BE49-F238E27FC236}">
                <a16:creationId xmlns:a16="http://schemas.microsoft.com/office/drawing/2014/main" id="{6A35CF0D-46B8-184A-86C9-FFF5258AA72C}"/>
              </a:ext>
            </a:extLst>
          </p:cNvPr>
          <p:cNvPicPr>
            <a:picLocks noGrp="1"/>
          </p:cNvPicPr>
          <p:nvPr>
            <p:ph sz="half" idx="1"/>
          </p:nvPr>
        </p:nvPicPr>
        <p:blipFill>
          <a:blip r:embed="rId3"/>
          <a:srcRect t="5511"/>
          <a:stretch>
            <a:fillRect/>
          </a:stretch>
        </p:blipFill>
        <p:spPr>
          <a:xfrm>
            <a:off x="5981353" y="887239"/>
            <a:ext cx="5458968" cy="4590755"/>
          </a:xfrm>
          <a:prstGeom prst="rect">
            <a:avLst/>
          </a:prstGeom>
        </p:spPr>
      </p:pic>
    </p:spTree>
    <p:extLst>
      <p:ext uri="{BB962C8B-B14F-4D97-AF65-F5344CB8AC3E}">
        <p14:creationId xmlns:p14="http://schemas.microsoft.com/office/powerpoint/2010/main" val="72448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181D-56E3-87D5-3424-1DC77B861F17}"/>
              </a:ext>
            </a:extLst>
          </p:cNvPr>
          <p:cNvSpPr>
            <a:spLocks noGrp="1"/>
          </p:cNvSpPr>
          <p:nvPr>
            <p:ph type="title"/>
          </p:nvPr>
        </p:nvSpPr>
        <p:spPr>
          <a:xfrm>
            <a:off x="76200" y="136525"/>
            <a:ext cx="10515600" cy="755015"/>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Law, Policy and Segregation</a:t>
            </a:r>
          </a:p>
        </p:txBody>
      </p:sp>
      <p:graphicFrame>
        <p:nvGraphicFramePr>
          <p:cNvPr id="6" name="Content Placeholder 2">
            <a:extLst>
              <a:ext uri="{FF2B5EF4-FFF2-40B4-BE49-F238E27FC236}">
                <a16:creationId xmlns:a16="http://schemas.microsoft.com/office/drawing/2014/main" id="{7F809728-1B5B-437A-15E9-5038E6E50860}"/>
              </a:ext>
            </a:extLst>
          </p:cNvPr>
          <p:cNvGraphicFramePr>
            <a:graphicFrameLocks noGrp="1"/>
          </p:cNvGraphicFramePr>
          <p:nvPr>
            <p:ph idx="1"/>
            <p:extLst>
              <p:ext uri="{D42A27DB-BD31-4B8C-83A1-F6EECF244321}">
                <p14:modId xmlns:p14="http://schemas.microsoft.com/office/powerpoint/2010/main" val="1568080435"/>
              </p:ext>
            </p:extLst>
          </p:nvPr>
        </p:nvGraphicFramePr>
        <p:xfrm>
          <a:off x="198120" y="77406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827F5FD-CB80-216B-AA06-9234A0D1D81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34B7E4EF-A1BD-40F4-AB7B-04F084DD991D}" type="slidenum">
              <a:rPr kumimoji="0" lang="en-US" sz="18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a:t>
            </a:fld>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752768D-D4C0-52C6-32AE-297F752F60E4}"/>
              </a:ext>
            </a:extLst>
          </p:cNvPr>
          <p:cNvSpPr txBox="1"/>
          <p:nvPr/>
        </p:nvSpPr>
        <p:spPr>
          <a:xfrm>
            <a:off x="7304846" y="6169705"/>
            <a:ext cx="471507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Sources</a:t>
            </a:r>
            <a:r>
              <a:rPr kumimoji="0" lang="en-US" sz="1800" b="0" i="0" u="none" strike="noStrike" kern="1200" cap="none" spc="0" normalizeH="0" baseline="0" noProof="0" dirty="0">
                <a:ln>
                  <a:noFill/>
                </a:ln>
                <a:effectLst/>
                <a:uLnTx/>
                <a:uFillTx/>
                <a:latin typeface="Calibri" panose="020F0502020204030204"/>
                <a:ea typeface="+mn-ea"/>
                <a:cs typeface="+mn-cs"/>
              </a:rPr>
              <a:t>: Jewish Alliance for Law &amp; Social 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The Color of Law by Richard Rothstein</a:t>
            </a:r>
          </a:p>
        </p:txBody>
      </p:sp>
    </p:spTree>
    <p:extLst>
      <p:ext uri="{BB962C8B-B14F-4D97-AF65-F5344CB8AC3E}">
        <p14:creationId xmlns:p14="http://schemas.microsoft.com/office/powerpoint/2010/main" val="1582099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249E0-CB2E-AE74-58D5-2AB7741C92FA}"/>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The Six Pillars</a:t>
            </a:r>
          </a:p>
        </p:txBody>
      </p:sp>
      <p:sp>
        <p:nvSpPr>
          <p:cNvPr id="5" name="Text Placeholder 4">
            <a:extLst>
              <a:ext uri="{FF2B5EF4-FFF2-40B4-BE49-F238E27FC236}">
                <a16:creationId xmlns:a16="http://schemas.microsoft.com/office/drawing/2014/main" id="{F4F40735-1963-14B8-D6AC-F047804B85BA}"/>
              </a:ext>
            </a:extLst>
          </p:cNvPr>
          <p:cNvSpPr>
            <a:spLocks noGrp="1"/>
          </p:cNvSpPr>
          <p:nvPr>
            <p:ph type="body"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Past and present</a:t>
            </a:r>
          </a:p>
        </p:txBody>
      </p:sp>
    </p:spTree>
    <p:extLst>
      <p:ext uri="{BB962C8B-B14F-4D97-AF65-F5344CB8AC3E}">
        <p14:creationId xmlns:p14="http://schemas.microsoft.com/office/powerpoint/2010/main" val="3758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922BA146-5308-46A5-05DB-CEA531A64D32}"/>
              </a:ext>
            </a:extLst>
          </p:cNvPr>
          <p:cNvPicPr>
            <a:picLocks noGrp="1" noChangeAspect="1"/>
          </p:cNvPicPr>
          <p:nvPr>
            <p:ph idx="1"/>
          </p:nvPr>
        </p:nvPicPr>
        <p:blipFill>
          <a:blip r:embed="rId3"/>
          <a:stretch>
            <a:fillRect/>
          </a:stretch>
        </p:blipFill>
        <p:spPr>
          <a:xfrm>
            <a:off x="93785" y="97772"/>
            <a:ext cx="11781691" cy="6538838"/>
          </a:xfrm>
          <a:prstGeom prst="rect">
            <a:avLst/>
          </a:prstGeom>
        </p:spPr>
      </p:pic>
      <p:sp>
        <p:nvSpPr>
          <p:cNvPr id="19" name="TextBox 18">
            <a:extLst>
              <a:ext uri="{FF2B5EF4-FFF2-40B4-BE49-F238E27FC236}">
                <a16:creationId xmlns:a16="http://schemas.microsoft.com/office/drawing/2014/main" id="{40C9D54A-0479-1B50-E140-F62E3E8014E9}"/>
              </a:ext>
            </a:extLst>
          </p:cNvPr>
          <p:cNvSpPr txBox="1"/>
          <p:nvPr/>
        </p:nvSpPr>
        <p:spPr>
          <a:xfrm>
            <a:off x="37844" y="6488668"/>
            <a:ext cx="11077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Timeline of governmental policies related to housing insecurity since the Civil War Amendments (13</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14</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15</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TextBox 19">
            <a:extLst>
              <a:ext uri="{FF2B5EF4-FFF2-40B4-BE49-F238E27FC236}">
                <a16:creationId xmlns:a16="http://schemas.microsoft.com/office/drawing/2014/main" id="{A2606E41-1080-D59E-BACE-176722524FEC}"/>
              </a:ext>
            </a:extLst>
          </p:cNvPr>
          <p:cNvSpPr txBox="1"/>
          <p:nvPr/>
        </p:nvSpPr>
        <p:spPr>
          <a:xfrm>
            <a:off x="223737" y="1974715"/>
            <a:ext cx="23540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Linking Land &amp; Housing Policies to the physical and social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determinants of health</a:t>
            </a:r>
          </a:p>
        </p:txBody>
      </p:sp>
    </p:spTree>
    <p:extLst>
      <p:ext uri="{BB962C8B-B14F-4D97-AF65-F5344CB8AC3E}">
        <p14:creationId xmlns:p14="http://schemas.microsoft.com/office/powerpoint/2010/main" val="112371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42">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44">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CA5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2A71DC20-C3C9-7E82-1E71-A0397CCD5449}"/>
              </a:ext>
            </a:extLst>
          </p:cNvPr>
          <p:cNvPicPr>
            <a:picLocks noChangeAspect="1"/>
          </p:cNvPicPr>
          <p:nvPr/>
        </p:nvPicPr>
        <p:blipFill>
          <a:blip r:embed="rId3"/>
          <a:stretch>
            <a:fillRect/>
          </a:stretch>
        </p:blipFill>
        <p:spPr>
          <a:xfrm>
            <a:off x="910516" y="643467"/>
            <a:ext cx="3279011" cy="2475653"/>
          </a:xfrm>
          <a:prstGeom prst="rect">
            <a:avLst/>
          </a:prstGeom>
        </p:spPr>
      </p:pic>
      <p:sp>
        <p:nvSpPr>
          <p:cNvPr id="53" name="Rectangle 46">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CA5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Graphical user interface, text, application&#10;&#10;Description automatically generated">
            <a:extLst>
              <a:ext uri="{FF2B5EF4-FFF2-40B4-BE49-F238E27FC236}">
                <a16:creationId xmlns:a16="http://schemas.microsoft.com/office/drawing/2014/main" id="{F5C98DFB-1839-9AE6-C173-DB05069FA3A4}"/>
              </a:ext>
            </a:extLst>
          </p:cNvPr>
          <p:cNvPicPr>
            <a:picLocks noChangeAspect="1"/>
          </p:cNvPicPr>
          <p:nvPr/>
        </p:nvPicPr>
        <p:blipFill>
          <a:blip r:embed="rId4"/>
          <a:stretch>
            <a:fillRect/>
          </a:stretch>
        </p:blipFill>
        <p:spPr>
          <a:xfrm>
            <a:off x="784571" y="3748194"/>
            <a:ext cx="3530901" cy="2471631"/>
          </a:xfrm>
          <a:prstGeom prst="rect">
            <a:avLst/>
          </a:prstGeom>
        </p:spPr>
      </p:pic>
      <p:sp>
        <p:nvSpPr>
          <p:cNvPr id="54" name="Rectangle 48">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Text&#10;&#10;Description automatically generated">
            <a:extLst>
              <a:ext uri="{FF2B5EF4-FFF2-40B4-BE49-F238E27FC236}">
                <a16:creationId xmlns:a16="http://schemas.microsoft.com/office/drawing/2014/main" id="{F2B9A6D7-6ED0-628A-F19A-75CBD4E6913A}"/>
              </a:ext>
            </a:extLst>
          </p:cNvPr>
          <p:cNvPicPr>
            <a:picLocks noChangeAspect="1"/>
          </p:cNvPicPr>
          <p:nvPr/>
        </p:nvPicPr>
        <p:blipFill>
          <a:blip r:embed="rId5"/>
          <a:stretch>
            <a:fillRect/>
          </a:stretch>
        </p:blipFill>
        <p:spPr>
          <a:xfrm>
            <a:off x="5148044" y="650497"/>
            <a:ext cx="6403523" cy="5571066"/>
          </a:xfrm>
          <a:prstGeom prst="rect">
            <a:avLst/>
          </a:prstGeom>
        </p:spPr>
      </p:pic>
      <p:sp>
        <p:nvSpPr>
          <p:cNvPr id="4" name="Slide Number Placeholder 3">
            <a:extLst>
              <a:ext uri="{FF2B5EF4-FFF2-40B4-BE49-F238E27FC236}">
                <a16:creationId xmlns:a16="http://schemas.microsoft.com/office/drawing/2014/main" id="{D454622C-8972-FA36-DB00-5010E18D49E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34B7E4EF-A1BD-40F4-AB7B-04F084DD991D}" type="slidenum">
              <a:rPr kumimoji="0" lang="en-US" sz="1800" b="0" i="0" u="none" strike="noStrike" kern="1200" cap="none" spc="0" normalizeH="0" baseline="0" noProof="0" smtClean="0">
                <a:ln>
                  <a:noFill/>
                </a:ln>
                <a:solidFill>
                  <a:srgbClr val="747993"/>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9</a:t>
            </a:fld>
            <a:endParaRPr kumimoji="0" lang="en-US" sz="1800" b="0" i="0" u="none" strike="noStrike" kern="1200" cap="none" spc="0" normalizeH="0" baseline="0" noProof="0">
              <a:ln>
                <a:noFill/>
              </a:ln>
              <a:solidFill>
                <a:srgbClr val="747993"/>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8524F36-326E-C070-2B48-0071E7ECA1BF}"/>
              </a:ext>
            </a:extLst>
          </p:cNvPr>
          <p:cNvSpPr txBox="1"/>
          <p:nvPr/>
        </p:nvSpPr>
        <p:spPr>
          <a:xfrm>
            <a:off x="191620" y="6445035"/>
            <a:ext cx="6165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47993"/>
                </a:solidFill>
                <a:effectLst/>
                <a:uLnTx/>
                <a:uFillTx/>
                <a:latin typeface="Calibri" panose="020F0502020204030204"/>
                <a:ea typeface="+mn-ea"/>
                <a:cs typeface="+mn-cs"/>
                <a:hlinkClick r:id="rId6"/>
              </a:rPr>
              <a:t>Redlining </a:t>
            </a:r>
            <a:r>
              <a:rPr kumimoji="0" lang="en-US" sz="1800" b="0" i="0" u="none" strike="noStrike" kern="1200" cap="none" spc="0" normalizeH="0" baseline="0" noProof="0" dirty="0">
                <a:ln>
                  <a:noFill/>
                </a:ln>
                <a:solidFill>
                  <a:srgbClr val="747993"/>
                </a:solidFill>
                <a:effectLst/>
                <a:uLnTx/>
                <a:uFillTx/>
                <a:latin typeface="Calibri" panose="020F0502020204030204"/>
                <a:ea typeface="+mn-ea"/>
                <a:cs typeface="+mn-cs"/>
                <a:sym typeface="Wingdings" panose="05000000000000000000" pitchFamily="2" charset="2"/>
                <a:hlinkClick r:id="rId6"/>
              </a:rPr>
              <a:t> </a:t>
            </a:r>
            <a:r>
              <a:rPr kumimoji="0" lang="en-US" sz="1800" b="0" i="0" u="none" strike="noStrike" kern="1200" cap="none" spc="0" normalizeH="0" baseline="0" noProof="0" dirty="0">
                <a:ln>
                  <a:noFill/>
                </a:ln>
                <a:solidFill>
                  <a:srgbClr val="747993"/>
                </a:solidFill>
                <a:effectLst/>
                <a:uLnTx/>
                <a:uFillTx/>
                <a:latin typeface="Calibri" panose="020F0502020204030204"/>
                <a:ea typeface="+mn-ea"/>
                <a:cs typeface="+mn-cs"/>
                <a:hlinkClick r:id="rId6"/>
              </a:rPr>
              <a:t>Mapping Inequality (richmond.edu)</a:t>
            </a:r>
            <a:endParaRPr kumimoji="0" lang="en-US" sz="1800" b="0" i="0" u="none" strike="noStrike" kern="1200" cap="none" spc="0" normalizeH="0" baseline="0" noProof="0" dirty="0">
              <a:ln>
                <a:noFill/>
              </a:ln>
              <a:solidFill>
                <a:srgbClr val="747993"/>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49DC0A3-DF0E-7530-78AA-2820A1AAE48C}"/>
                  </a:ext>
                </a:extLst>
              </p14:cNvPr>
              <p14:cNvContentPartPr/>
              <p14:nvPr/>
            </p14:nvContentPartPr>
            <p14:xfrm>
              <a:off x="2140625" y="5969896"/>
              <a:ext cx="1418040" cy="26640"/>
            </p14:xfrm>
          </p:contentPart>
        </mc:Choice>
        <mc:Fallback xmlns="">
          <p:pic>
            <p:nvPicPr>
              <p:cNvPr id="14" name="Ink 13">
                <a:extLst>
                  <a:ext uri="{FF2B5EF4-FFF2-40B4-BE49-F238E27FC236}">
                    <a16:creationId xmlns:a16="http://schemas.microsoft.com/office/drawing/2014/main" id="{E49DC0A3-DF0E-7530-78AA-2820A1AAE48C}"/>
                  </a:ext>
                </a:extLst>
              </p:cNvPr>
              <p:cNvPicPr/>
              <p:nvPr/>
            </p:nvPicPr>
            <p:blipFill>
              <a:blip r:embed="rId8"/>
              <a:stretch>
                <a:fillRect/>
              </a:stretch>
            </p:blipFill>
            <p:spPr>
              <a:xfrm>
                <a:off x="2131625" y="5961256"/>
                <a:ext cx="1435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C2A84C18-7997-68EF-8615-556C3EACB23C}"/>
                  </a:ext>
                </a:extLst>
              </p14:cNvPr>
              <p14:cNvContentPartPr/>
              <p14:nvPr/>
            </p14:nvContentPartPr>
            <p14:xfrm>
              <a:off x="5735585" y="4311376"/>
              <a:ext cx="964440" cy="73800"/>
            </p14:xfrm>
          </p:contentPart>
        </mc:Choice>
        <mc:Fallback xmlns="">
          <p:pic>
            <p:nvPicPr>
              <p:cNvPr id="16" name="Ink 15">
                <a:extLst>
                  <a:ext uri="{FF2B5EF4-FFF2-40B4-BE49-F238E27FC236}">
                    <a16:creationId xmlns:a16="http://schemas.microsoft.com/office/drawing/2014/main" id="{C2A84C18-7997-68EF-8615-556C3EACB23C}"/>
                  </a:ext>
                </a:extLst>
              </p:cNvPr>
              <p:cNvPicPr/>
              <p:nvPr/>
            </p:nvPicPr>
            <p:blipFill>
              <a:blip r:embed="rId10"/>
              <a:stretch>
                <a:fillRect/>
              </a:stretch>
            </p:blipFill>
            <p:spPr>
              <a:xfrm>
                <a:off x="5726585" y="4302736"/>
                <a:ext cx="9820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F33BF823-AF79-F69C-7247-1CF137B80CA6}"/>
                  </a:ext>
                </a:extLst>
              </p14:cNvPr>
              <p14:cNvContentPartPr/>
              <p14:nvPr/>
            </p14:nvContentPartPr>
            <p14:xfrm>
              <a:off x="5828825" y="5422696"/>
              <a:ext cx="1424880" cy="32760"/>
            </p14:xfrm>
          </p:contentPart>
        </mc:Choice>
        <mc:Fallback xmlns="">
          <p:pic>
            <p:nvPicPr>
              <p:cNvPr id="18" name="Ink 17">
                <a:extLst>
                  <a:ext uri="{FF2B5EF4-FFF2-40B4-BE49-F238E27FC236}">
                    <a16:creationId xmlns:a16="http://schemas.microsoft.com/office/drawing/2014/main" id="{F33BF823-AF79-F69C-7247-1CF137B80CA6}"/>
                  </a:ext>
                </a:extLst>
              </p:cNvPr>
              <p:cNvPicPr/>
              <p:nvPr/>
            </p:nvPicPr>
            <p:blipFill>
              <a:blip r:embed="rId12"/>
              <a:stretch>
                <a:fillRect/>
              </a:stretch>
            </p:blipFill>
            <p:spPr>
              <a:xfrm>
                <a:off x="5820185" y="5414056"/>
                <a:ext cx="14425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A75F432B-CA2B-4043-1859-5535BBC397E2}"/>
                  </a:ext>
                </a:extLst>
              </p14:cNvPr>
              <p14:cNvContentPartPr/>
              <p14:nvPr/>
            </p14:nvContentPartPr>
            <p14:xfrm>
              <a:off x="5725145" y="2805136"/>
              <a:ext cx="3925080" cy="63720"/>
            </p14:xfrm>
          </p:contentPart>
        </mc:Choice>
        <mc:Fallback xmlns="">
          <p:pic>
            <p:nvPicPr>
              <p:cNvPr id="22" name="Ink 21">
                <a:extLst>
                  <a:ext uri="{FF2B5EF4-FFF2-40B4-BE49-F238E27FC236}">
                    <a16:creationId xmlns:a16="http://schemas.microsoft.com/office/drawing/2014/main" id="{A75F432B-CA2B-4043-1859-5535BBC397E2}"/>
                  </a:ext>
                </a:extLst>
              </p:cNvPr>
              <p:cNvPicPr/>
              <p:nvPr/>
            </p:nvPicPr>
            <p:blipFill>
              <a:blip r:embed="rId14"/>
              <a:stretch>
                <a:fillRect/>
              </a:stretch>
            </p:blipFill>
            <p:spPr>
              <a:xfrm>
                <a:off x="5716505" y="2796136"/>
                <a:ext cx="3942720" cy="81360"/>
              </a:xfrm>
              <a:prstGeom prst="rect">
                <a:avLst/>
              </a:prstGeom>
            </p:spPr>
          </p:pic>
        </mc:Fallback>
      </mc:AlternateContent>
    </p:spTree>
    <p:extLst>
      <p:ext uri="{BB962C8B-B14F-4D97-AF65-F5344CB8AC3E}">
        <p14:creationId xmlns:p14="http://schemas.microsoft.com/office/powerpoint/2010/main" val="110473065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1_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5.xml><?xml version="1.0" encoding="utf-8"?>
<a:theme xmlns:a="http://schemas.openxmlformats.org/drawingml/2006/main" name="Default Theme">
  <a:themeElements>
    <a:clrScheme name="AI - Puzzle A">
      <a:dk1>
        <a:srgbClr val="747993"/>
      </a:dk1>
      <a:lt1>
        <a:srgbClr val="FFFFFF"/>
      </a:lt1>
      <a:dk2>
        <a:srgbClr val="111340"/>
      </a:dk2>
      <a:lt2>
        <a:srgbClr val="FFFFFF"/>
      </a:lt2>
      <a:accent1>
        <a:srgbClr val="FCB02B"/>
      </a:accent1>
      <a:accent2>
        <a:srgbClr val="FDDE4B"/>
      </a:accent2>
      <a:accent3>
        <a:srgbClr val="5DBD6F"/>
      </a:accent3>
      <a:accent4>
        <a:srgbClr val="249B7C"/>
      </a:accent4>
      <a:accent5>
        <a:srgbClr val="264B9C"/>
      </a:accent5>
      <a:accent6>
        <a:srgbClr val="DCDFE2"/>
      </a:accent6>
      <a:hlink>
        <a:srgbClr val="335FFE"/>
      </a:hlink>
      <a:folHlink>
        <a:srgbClr val="CA64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233</TotalTime>
  <Words>2435</Words>
  <Application>Microsoft Office PowerPoint</Application>
  <PresentationFormat>Widescreen</PresentationFormat>
  <Paragraphs>185</Paragraphs>
  <Slides>24</Slides>
  <Notes>16</Notes>
  <HiddenSlides>0</HiddenSlides>
  <MMClips>1</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24</vt:i4>
      </vt:variant>
    </vt:vector>
  </HeadingPairs>
  <TitlesOfParts>
    <vt:vector size="48" baseType="lpstr">
      <vt:lpstr>Aptos</vt:lpstr>
      <vt:lpstr>Aptos Display</vt:lpstr>
      <vt:lpstr>Arial</vt:lpstr>
      <vt:lpstr>Bookman Old Style</vt:lpstr>
      <vt:lpstr>Calibri</vt:lpstr>
      <vt:lpstr>Calibri </vt:lpstr>
      <vt:lpstr>Calibri  </vt:lpstr>
      <vt:lpstr>Calibri (Body)</vt:lpstr>
      <vt:lpstr>Calibri Light</vt:lpstr>
      <vt:lpstr>Calisto MT</vt:lpstr>
      <vt:lpstr>Century Schoolbook</vt:lpstr>
      <vt:lpstr>DM Sans</vt:lpstr>
      <vt:lpstr>et-book</vt:lpstr>
      <vt:lpstr>Franklin Gothic Book</vt:lpstr>
      <vt:lpstr>Source Sans Pro</vt:lpstr>
      <vt:lpstr>Verdana</vt:lpstr>
      <vt:lpstr>Wingdings</vt:lpstr>
      <vt:lpstr>Wingdings 2</vt:lpstr>
      <vt:lpstr>Office Theme</vt:lpstr>
      <vt:lpstr>Slate</vt:lpstr>
      <vt:lpstr>1_Office Theme</vt:lpstr>
      <vt:lpstr>1_RetrospectVTI</vt:lpstr>
      <vt:lpstr>Default Theme</vt:lpstr>
      <vt:lpstr>2_Office Theme</vt:lpstr>
      <vt:lpstr>Motivation</vt:lpstr>
      <vt:lpstr>Placing Housing into a Public Health Framework</vt:lpstr>
      <vt:lpstr>Mapping Segregation</vt:lpstr>
      <vt:lpstr>Why does segregation persist today?</vt:lpstr>
      <vt:lpstr>Why does segregation persist today?</vt:lpstr>
      <vt:lpstr>Law, Policy and Segregation</vt:lpstr>
      <vt:lpstr>The Six Pillars</vt:lpstr>
      <vt:lpstr>PowerPoint Presentation</vt:lpstr>
      <vt:lpstr>PowerPoint Presentation</vt:lpstr>
      <vt:lpstr>Discriminatory Real Estate Practices (Rental Applications)</vt:lpstr>
      <vt:lpstr>Example Violations</vt:lpstr>
      <vt:lpstr>PowerPoint Presentation</vt:lpstr>
      <vt:lpstr>Urban Renewal &amp; Highway Construction: A freeway “that has a heart”</vt:lpstr>
      <vt:lpstr>Linking Highways to Health </vt:lpstr>
      <vt:lpstr>Reverse Redlining &amp; Predatory Lending</vt:lpstr>
      <vt:lpstr>PowerPoint Presentation</vt:lpstr>
      <vt:lpstr>New mechanisms producing sociospatial segregation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Ohio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Barboza-Salerno, Gia</dc:creator>
  <cp:lastModifiedBy>Barboza-Salerno, Gia</cp:lastModifiedBy>
  <cp:revision>2</cp:revision>
  <dcterms:created xsi:type="dcterms:W3CDTF">2026-01-19T16:38:07Z</dcterms:created>
  <dcterms:modified xsi:type="dcterms:W3CDTF">2026-01-19T20:31:39Z</dcterms:modified>
</cp:coreProperties>
</file>